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ink/ink1.xml" ContentType="application/inkml+xml"/>
  <Override PartName="/ppt/ink/ink2.xml" ContentType="application/inkml+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4" r:id="rId1"/>
  </p:sldMasterIdLst>
  <p:notesMasterIdLst>
    <p:notesMasterId r:id="rId12"/>
  </p:notesMasterIdLst>
  <p:sldIdLst>
    <p:sldId id="329" r:id="rId2"/>
    <p:sldId id="330" r:id="rId3"/>
    <p:sldId id="331" r:id="rId4"/>
    <p:sldId id="333" r:id="rId5"/>
    <p:sldId id="338" r:id="rId6"/>
    <p:sldId id="332" r:id="rId7"/>
    <p:sldId id="334" r:id="rId8"/>
    <p:sldId id="335" r:id="rId9"/>
    <p:sldId id="336" r:id="rId10"/>
    <p:sldId id="33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autoAdjust="0"/>
  </p:normalViewPr>
  <p:slideViewPr>
    <p:cSldViewPr snapToGrid="0">
      <p:cViewPr varScale="1">
        <p:scale>
          <a:sx n="88" d="100"/>
          <a:sy n="88" d="100"/>
        </p:scale>
        <p:origin x="-466" y="-7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8T07:43:11.13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18T07:43:11.14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96AA28-46ED-4AD2-961E-CB5577999DF8}" type="datetimeFigureOut">
              <a:rPr lang="ru-RU" smtClean="0"/>
              <a:pPr/>
              <a:t>27.03.2023</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357E038-82AD-4276-8BF9-74E74D9A1E35}" type="slidenum">
              <a:rPr lang="ru-RU" smtClean="0"/>
              <a:pPr/>
              <a:t>‹#›</a:t>
            </a:fld>
            <a:endParaRPr lang="ru-R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normAutofit/>
          </a:bodyPr>
          <a:lstStyle/>
          <a:p>
            <a:endParaRPr lang="ru-RU" dirty="0"/>
          </a:p>
        </p:txBody>
      </p:sp>
      <p:sp>
        <p:nvSpPr>
          <p:cNvPr id="4" name="Номер слайда 3"/>
          <p:cNvSpPr>
            <a:spLocks noGrp="1"/>
          </p:cNvSpPr>
          <p:nvPr>
            <p:ph type="sldNum" sz="quarter" idx="10"/>
          </p:nvPr>
        </p:nvSpPr>
        <p:spPr/>
        <p:txBody>
          <a:bodyPr/>
          <a:lstStyle/>
          <a:p>
            <a:fld id="{B357E038-82AD-4276-8BF9-74E74D9A1E35}" type="slidenum">
              <a:rPr lang="ru-RU" smtClean="0"/>
              <a:pPr/>
              <a:t>2</a:t>
            </a:fld>
            <a:endParaRPr lang="ru-R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614075-D7B2-4416-A75B-0E92F2DF76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xmlns="" id="{7DAD3E97-DFCB-4E6B-9695-E90C80C61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xmlns="" id="{EF90ED20-9B04-43B8-99CF-59A61C3DE2E1}"/>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5" name="Footer Placeholder 4">
            <a:extLst>
              <a:ext uri="{FF2B5EF4-FFF2-40B4-BE49-F238E27FC236}">
                <a16:creationId xmlns:a16="http://schemas.microsoft.com/office/drawing/2014/main" xmlns="" id="{49C92944-BAF1-46C8-B573-30453C587379}"/>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xmlns="" id="{73A5D4C9-7F68-467F-87A0-52B3A68F93E7}"/>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779763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C38891C-02C0-42B7-BABC-35095027F79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3257D932-39EE-4513-92D8-022E2E824E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A8DE2836-3A7B-4EF1-9837-C9407536FE44}"/>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5" name="Footer Placeholder 4">
            <a:extLst>
              <a:ext uri="{FF2B5EF4-FFF2-40B4-BE49-F238E27FC236}">
                <a16:creationId xmlns:a16="http://schemas.microsoft.com/office/drawing/2014/main" xmlns="" id="{F45D55E4-BF93-4AB1-93E9-7A562EC4F778}"/>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xmlns="" id="{F68B5A47-8B5B-4374-8E6C-7BD74D43E6BA}"/>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80470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EB60AD0-F5E3-4A71-A1F1-F68227430E6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xmlns="" id="{9E870C83-E1AE-4B25-934F-D8622CE1FF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26EF266C-12BF-463A-9A93-6D48BD950D80}"/>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5" name="Footer Placeholder 4">
            <a:extLst>
              <a:ext uri="{FF2B5EF4-FFF2-40B4-BE49-F238E27FC236}">
                <a16:creationId xmlns:a16="http://schemas.microsoft.com/office/drawing/2014/main" xmlns="" id="{06A7E19D-1D3D-4A3A-90F3-34D4E8CFDDA2}"/>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xmlns="" id="{3F848070-6960-4945-9893-EE17E4189D6F}"/>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953559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760309D-BF30-4866-9359-B235D4980B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20E0CAB6-443C-474F-BEA0-012C570B07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31E4DF78-52DF-4288-AB94-94C0EB6D8C8A}"/>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5" name="Footer Placeholder 4">
            <a:extLst>
              <a:ext uri="{FF2B5EF4-FFF2-40B4-BE49-F238E27FC236}">
                <a16:creationId xmlns:a16="http://schemas.microsoft.com/office/drawing/2014/main" xmlns="" id="{E65A4571-51C4-4C14-936C-028166251916}"/>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xmlns="" id="{F641D873-94C2-4965-A8D7-8EA6DF085877}"/>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730501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0C3C47-FD32-42D0-A543-9AA20A75C9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xmlns="" id="{1A0D68BA-6C2E-4E73-A78D-CF0D603CC6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3D12D6CC-2AC8-43DF-A07E-D85D61499FEC}"/>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5" name="Footer Placeholder 4">
            <a:extLst>
              <a:ext uri="{FF2B5EF4-FFF2-40B4-BE49-F238E27FC236}">
                <a16:creationId xmlns:a16="http://schemas.microsoft.com/office/drawing/2014/main" xmlns="" id="{007F1ED3-D9D7-43AD-8DA8-D4770F05200F}"/>
              </a:ext>
            </a:extLst>
          </p:cNvPr>
          <p:cNvSpPr>
            <a:spLocks noGrp="1"/>
          </p:cNvSpPr>
          <p:nvPr>
            <p:ph type="ftr" sz="quarter" idx="11"/>
          </p:nvPr>
        </p:nvSpPr>
        <p:spPr/>
        <p:txBody>
          <a:bodyPr/>
          <a:lstStyle/>
          <a:p>
            <a:endParaRPr lang="ru-RU"/>
          </a:p>
        </p:txBody>
      </p:sp>
      <p:sp>
        <p:nvSpPr>
          <p:cNvPr id="6" name="Slide Number Placeholder 5">
            <a:extLst>
              <a:ext uri="{FF2B5EF4-FFF2-40B4-BE49-F238E27FC236}">
                <a16:creationId xmlns:a16="http://schemas.microsoft.com/office/drawing/2014/main" xmlns="" id="{B16D0FA8-822D-4882-9354-B44F8C94520B}"/>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2484166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197C38-D3BC-4FDF-BBC5-A55F30A5CBF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8DF5A68A-A167-4219-B5E5-11807240DF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xmlns="" id="{E2ED2A4F-F9A1-4C1C-8410-51CB316DE6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xmlns="" id="{54B4F624-4785-4228-905B-1B486BB3A2C2}"/>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6" name="Footer Placeholder 5">
            <a:extLst>
              <a:ext uri="{FF2B5EF4-FFF2-40B4-BE49-F238E27FC236}">
                <a16:creationId xmlns:a16="http://schemas.microsoft.com/office/drawing/2014/main" xmlns="" id="{03B0873B-0BCE-4552-BDE3-F1BF51E204F4}"/>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xmlns="" id="{6EAE047C-6DE8-4CCD-BB7B-34E23E7C7221}"/>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754272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8E4A37-A8CB-4671-9851-55FF234FEF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C96C397D-DC4D-4AA3-819C-C210C71421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3B680C74-3BD0-4201-B26A-707BE8E5CD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xmlns="" id="{209E656F-B9F0-4E82-BE3A-9E4BB9FC3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AD51048E-D918-4B28-9D23-09D23FCB14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xmlns="" id="{8CC1262A-3F70-4F25-B2AA-171F486CA027}"/>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8" name="Footer Placeholder 7">
            <a:extLst>
              <a:ext uri="{FF2B5EF4-FFF2-40B4-BE49-F238E27FC236}">
                <a16:creationId xmlns:a16="http://schemas.microsoft.com/office/drawing/2014/main" xmlns="" id="{09E00FED-C14E-4DED-A8BB-784FB5784D21}"/>
              </a:ext>
            </a:extLst>
          </p:cNvPr>
          <p:cNvSpPr>
            <a:spLocks noGrp="1"/>
          </p:cNvSpPr>
          <p:nvPr>
            <p:ph type="ftr" sz="quarter" idx="11"/>
          </p:nvPr>
        </p:nvSpPr>
        <p:spPr/>
        <p:txBody>
          <a:bodyPr/>
          <a:lstStyle/>
          <a:p>
            <a:endParaRPr lang="ru-RU"/>
          </a:p>
        </p:txBody>
      </p:sp>
      <p:sp>
        <p:nvSpPr>
          <p:cNvPr id="9" name="Slide Number Placeholder 8">
            <a:extLst>
              <a:ext uri="{FF2B5EF4-FFF2-40B4-BE49-F238E27FC236}">
                <a16:creationId xmlns:a16="http://schemas.microsoft.com/office/drawing/2014/main" xmlns="" id="{60281641-20F1-4AE5-B313-144BC90F98B7}"/>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73957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97BA95-32A0-4939-96BC-89E4AD53D41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xmlns="" id="{C6EB329E-DA65-4B10-BEC2-48E735F35CBF}"/>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4" name="Footer Placeholder 3">
            <a:extLst>
              <a:ext uri="{FF2B5EF4-FFF2-40B4-BE49-F238E27FC236}">
                <a16:creationId xmlns:a16="http://schemas.microsoft.com/office/drawing/2014/main" xmlns="" id="{19081D40-E8D8-4869-929D-6395202BE0A6}"/>
              </a:ext>
            </a:extLst>
          </p:cNvPr>
          <p:cNvSpPr>
            <a:spLocks noGrp="1"/>
          </p:cNvSpPr>
          <p:nvPr>
            <p:ph type="ftr" sz="quarter" idx="11"/>
          </p:nvPr>
        </p:nvSpPr>
        <p:spPr/>
        <p:txBody>
          <a:bodyPr/>
          <a:lstStyle/>
          <a:p>
            <a:endParaRPr lang="ru-RU"/>
          </a:p>
        </p:txBody>
      </p:sp>
      <p:sp>
        <p:nvSpPr>
          <p:cNvPr id="5" name="Slide Number Placeholder 4">
            <a:extLst>
              <a:ext uri="{FF2B5EF4-FFF2-40B4-BE49-F238E27FC236}">
                <a16:creationId xmlns:a16="http://schemas.microsoft.com/office/drawing/2014/main" xmlns="" id="{88F73BC5-ED16-4D6E-95FD-DF8C3D85B18E}"/>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193851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537E72-D969-4328-98A1-114A517BF6CE}"/>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3" name="Footer Placeholder 2">
            <a:extLst>
              <a:ext uri="{FF2B5EF4-FFF2-40B4-BE49-F238E27FC236}">
                <a16:creationId xmlns:a16="http://schemas.microsoft.com/office/drawing/2014/main" xmlns="" id="{9A2065DD-034E-46C4-8234-4C9269BEF3E2}"/>
              </a:ext>
            </a:extLst>
          </p:cNvPr>
          <p:cNvSpPr>
            <a:spLocks noGrp="1"/>
          </p:cNvSpPr>
          <p:nvPr>
            <p:ph type="ftr" sz="quarter" idx="11"/>
          </p:nvPr>
        </p:nvSpPr>
        <p:spPr/>
        <p:txBody>
          <a:bodyPr/>
          <a:lstStyle/>
          <a:p>
            <a:endParaRPr lang="ru-RU"/>
          </a:p>
        </p:txBody>
      </p:sp>
      <p:sp>
        <p:nvSpPr>
          <p:cNvPr id="4" name="Slide Number Placeholder 3">
            <a:extLst>
              <a:ext uri="{FF2B5EF4-FFF2-40B4-BE49-F238E27FC236}">
                <a16:creationId xmlns:a16="http://schemas.microsoft.com/office/drawing/2014/main" xmlns="" id="{1CE596F6-DFED-4699-93F3-9B0FE6536E84}"/>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088162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EA7F89-9A79-45A0-89CC-4E15269453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xmlns="" id="{E25EE1F9-B539-4A58-A0BB-AC94D403FB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xmlns="" id="{A2F77D84-3503-452A-8B19-AA466469D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AD5409C-BFAB-46C7-8227-4CD60FF26602}"/>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6" name="Footer Placeholder 5">
            <a:extLst>
              <a:ext uri="{FF2B5EF4-FFF2-40B4-BE49-F238E27FC236}">
                <a16:creationId xmlns:a16="http://schemas.microsoft.com/office/drawing/2014/main" xmlns="" id="{1E5E904B-F58D-48E7-9EF4-D1AFB72A3A35}"/>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xmlns="" id="{B4F22494-E038-4D9B-9CC8-EA6A9A0064C0}"/>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2698581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78447-1C95-4D55-80BA-54A1B0D636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xmlns="" id="{FFB40496-B020-4210-8B98-5003370C8A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69038995-2ED6-4233-983F-0754DCB20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6C5396A-93D3-4E63-BE26-939831A1DD90}"/>
              </a:ext>
            </a:extLst>
          </p:cNvPr>
          <p:cNvSpPr>
            <a:spLocks noGrp="1"/>
          </p:cNvSpPr>
          <p:nvPr>
            <p:ph type="dt" sz="half" idx="10"/>
          </p:nvPr>
        </p:nvSpPr>
        <p:spPr/>
        <p:txBody>
          <a:bodyPr/>
          <a:lstStyle/>
          <a:p>
            <a:fld id="{6D49C7DF-E9B8-441A-92BD-9CB26EB86327}" type="datetimeFigureOut">
              <a:rPr lang="ru-RU" smtClean="0"/>
              <a:pPr/>
              <a:t>27.03.2023</a:t>
            </a:fld>
            <a:endParaRPr lang="ru-RU"/>
          </a:p>
        </p:txBody>
      </p:sp>
      <p:sp>
        <p:nvSpPr>
          <p:cNvPr id="6" name="Footer Placeholder 5">
            <a:extLst>
              <a:ext uri="{FF2B5EF4-FFF2-40B4-BE49-F238E27FC236}">
                <a16:creationId xmlns:a16="http://schemas.microsoft.com/office/drawing/2014/main" xmlns="" id="{9B7EB7ED-1A1E-4139-B417-706F0C0BF85F}"/>
              </a:ext>
            </a:extLst>
          </p:cNvPr>
          <p:cNvSpPr>
            <a:spLocks noGrp="1"/>
          </p:cNvSpPr>
          <p:nvPr>
            <p:ph type="ftr" sz="quarter" idx="11"/>
          </p:nvPr>
        </p:nvSpPr>
        <p:spPr/>
        <p:txBody>
          <a:bodyPr/>
          <a:lstStyle/>
          <a:p>
            <a:endParaRPr lang="ru-RU"/>
          </a:p>
        </p:txBody>
      </p:sp>
      <p:sp>
        <p:nvSpPr>
          <p:cNvPr id="7" name="Slide Number Placeholder 6">
            <a:extLst>
              <a:ext uri="{FF2B5EF4-FFF2-40B4-BE49-F238E27FC236}">
                <a16:creationId xmlns:a16="http://schemas.microsoft.com/office/drawing/2014/main" xmlns="" id="{1329537A-8DFD-4EBC-A868-2AAFC8696FEF}"/>
              </a:ext>
            </a:extLst>
          </p:cNvPr>
          <p:cNvSpPr>
            <a:spLocks noGrp="1"/>
          </p:cNvSpPr>
          <p:nvPr>
            <p:ph type="sldNum" sz="quarter" idx="12"/>
          </p:nvPr>
        </p:nvSpPr>
        <p:spPr/>
        <p:txBody>
          <a:bodyPr/>
          <a:lstStyle/>
          <a:p>
            <a:fld id="{EEF3E817-AA64-41F6-A874-4AFB9D995FB9}" type="slidenum">
              <a:rPr lang="ru-RU" smtClean="0"/>
              <a:pPr/>
              <a:t>‹#›</a:t>
            </a:fld>
            <a:endParaRPr lang="ru-RU"/>
          </a:p>
        </p:txBody>
      </p:sp>
    </p:spTree>
    <p:extLst>
      <p:ext uri="{BB962C8B-B14F-4D97-AF65-F5344CB8AC3E}">
        <p14:creationId xmlns:p14="http://schemas.microsoft.com/office/powerpoint/2010/main" xmlns="" val="33513195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B07CA5A1-6405-4B57-AF95-2D378CEA7D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xmlns="" id="{5FC0AC3D-1F87-48AA-9460-81B01A2106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xmlns="" id="{34FB46A4-5189-4576-BCB5-A4762E2F04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0A3CF6-66A2-42FE-9D32-6D6A55A1BB51}" type="datetimeFigureOut">
              <a:rPr lang="en-GB" smtClean="0"/>
              <a:pPr/>
              <a:t>27/03/2023</a:t>
            </a:fld>
            <a:endParaRPr lang="en-GB"/>
          </a:p>
        </p:txBody>
      </p:sp>
      <p:sp>
        <p:nvSpPr>
          <p:cNvPr id="5" name="Footer Placeholder 4">
            <a:extLst>
              <a:ext uri="{FF2B5EF4-FFF2-40B4-BE49-F238E27FC236}">
                <a16:creationId xmlns:a16="http://schemas.microsoft.com/office/drawing/2014/main" xmlns="" id="{53C8C87A-C28C-49F5-827F-655C051339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6ECE96CA-EA37-464F-A987-00DE26C06F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7B47C9-A244-423E-83FF-6A7B33A90B33}" type="slidenum">
              <a:rPr lang="en-GB" smtClean="0"/>
              <a:pPr/>
              <a:t>‹#›</a:t>
            </a:fld>
            <a:endParaRPr lang="en-GB"/>
          </a:p>
        </p:txBody>
      </p:sp>
    </p:spTree>
    <p:extLst>
      <p:ext uri="{BB962C8B-B14F-4D97-AF65-F5344CB8AC3E}">
        <p14:creationId xmlns:p14="http://schemas.microsoft.com/office/powerpoint/2010/main" xmlns="" val="3496030811"/>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xmlns="" id="{F86833CC-B2B0-41C9-8234-D42C8F028557}"/>
              </a:ext>
            </a:extLst>
          </p:cNvPr>
          <p:cNvPicPr>
            <a:picLocks noChangeAspect="1"/>
          </p:cNvPicPr>
          <p:nvPr/>
        </p:nvPicPr>
        <p:blipFill>
          <a:blip r:embed="rId2" cstate="email">
            <a:extLst>
              <a:ext uri="{28A0092B-C50C-407E-A947-70E740481C1C}">
                <a14:useLocalDpi xmlns:a14="http://schemas.microsoft.com/office/drawing/2010/main" xmlns=""/>
              </a:ext>
            </a:extLst>
          </a:blip>
          <a:stretch>
            <a:fillRect/>
          </a:stretch>
        </p:blipFill>
        <p:spPr>
          <a:xfrm>
            <a:off x="0" y="-2161615"/>
            <a:ext cx="12179565" cy="9134674"/>
          </a:xfrm>
          <a:prstGeom prst="rect">
            <a:avLst/>
          </a:prstGeom>
        </p:spPr>
      </p:pic>
      <p:pic>
        <p:nvPicPr>
          <p:cNvPr id="6" name="Рисунок 5">
            <a:extLst>
              <a:ext uri="{FF2B5EF4-FFF2-40B4-BE49-F238E27FC236}">
                <a16:creationId xmlns:a16="http://schemas.microsoft.com/office/drawing/2014/main" xmlns="" id="{F4D70647-CE90-4032-97D9-63FBD2472324}"/>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87176" y="691455"/>
            <a:ext cx="8443759" cy="5613866"/>
          </a:xfrm>
          <a:prstGeom prst="rect">
            <a:avLst/>
          </a:prstGeom>
        </p:spPr>
      </p:pic>
      <p:sp>
        <p:nvSpPr>
          <p:cNvPr id="8" name="TextBox 7">
            <a:extLst>
              <a:ext uri="{FF2B5EF4-FFF2-40B4-BE49-F238E27FC236}">
                <a16:creationId xmlns:a16="http://schemas.microsoft.com/office/drawing/2014/main" xmlns="" id="{601233E2-89D1-4631-9EA2-F829C9433637}"/>
              </a:ext>
            </a:extLst>
          </p:cNvPr>
          <p:cNvSpPr txBox="1"/>
          <p:nvPr/>
        </p:nvSpPr>
        <p:spPr>
          <a:xfrm>
            <a:off x="710884" y="1873832"/>
            <a:ext cx="10928488" cy="2047247"/>
          </a:xfrm>
          <a:prstGeom prst="rect">
            <a:avLst/>
          </a:prstGeom>
          <a:noFill/>
        </p:spPr>
        <p:txBody>
          <a:bodyPr wrap="square" lIns="76727" tIns="38364" rIns="76727" bIns="38364" rtlCol="0">
            <a:spAutoFit/>
          </a:bodyPr>
          <a:lstStyle/>
          <a:p>
            <a:pPr algn="ctr">
              <a:spcAft>
                <a:spcPts val="1200"/>
              </a:spcAft>
            </a:pPr>
            <a:r>
              <a:rPr lang="ru-RU" sz="3600" b="1" dirty="0">
                <a:solidFill>
                  <a:schemeClr val="bg1"/>
                </a:solidFill>
                <a:latin typeface="Times New Roman" panose="02020603050405020304" pitchFamily="18" charset="0"/>
                <a:cs typeface="Times New Roman" panose="02020603050405020304" pitchFamily="18" charset="0"/>
              </a:rPr>
              <a:t>ВЫПУСКНАЯ КВАЛИФИКАЦИОННАЯ РАБОТА</a:t>
            </a:r>
          </a:p>
          <a:p>
            <a:pPr algn="ctr">
              <a:spcAft>
                <a:spcPts val="1200"/>
              </a:spcAft>
            </a:pPr>
            <a:r>
              <a:rPr lang="ru-RU" sz="3600" b="1" dirty="0">
                <a:solidFill>
                  <a:schemeClr val="bg1"/>
                </a:solidFill>
                <a:latin typeface="Times New Roman" panose="02020603050405020304" pitchFamily="18" charset="0"/>
                <a:cs typeface="Times New Roman" panose="02020603050405020304" pitchFamily="18" charset="0"/>
              </a:rPr>
              <a:t>по курсу </a:t>
            </a:r>
          </a:p>
          <a:p>
            <a:pPr algn="ctr"/>
            <a:r>
              <a:rPr lang="ru-RU" sz="3600" b="1" dirty="0">
                <a:solidFill>
                  <a:schemeClr val="bg1"/>
                </a:solidFill>
                <a:latin typeface="Times New Roman" panose="02020603050405020304" pitchFamily="18" charset="0"/>
                <a:cs typeface="Times New Roman" panose="02020603050405020304" pitchFamily="18" charset="0"/>
              </a:rPr>
              <a:t>«</a:t>
            </a:r>
            <a:r>
              <a:rPr lang="en-US" sz="3600" b="1" dirty="0">
                <a:solidFill>
                  <a:schemeClr val="bg1"/>
                </a:solidFill>
                <a:latin typeface="Times New Roman" panose="02020603050405020304" pitchFamily="18" charset="0"/>
                <a:cs typeface="Times New Roman" panose="02020603050405020304" pitchFamily="18" charset="0"/>
              </a:rPr>
              <a:t>Data Science</a:t>
            </a:r>
            <a:r>
              <a:rPr lang="ru-RU" sz="3600" b="1" dirty="0">
                <a:solidFill>
                  <a:schemeClr val="bg1"/>
                </a:solidFill>
                <a:latin typeface="Times New Roman" panose="02020603050405020304" pitchFamily="18" charset="0"/>
                <a:cs typeface="Times New Roman" panose="02020603050405020304" pitchFamily="18" charset="0"/>
              </a:rPr>
              <a:t>»</a:t>
            </a:r>
            <a:endParaRPr lang="en-US" sz="3600"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p14="http://schemas.microsoft.com/office/powerpoint/2010/main" xmlns="" Requires="p14">
          <p:contentPart p14:bwMode="auto" r:id="rId4">
            <p14:nvContentPartPr>
              <p14:cNvPr id="9" name="Рукописный ввод 8">
                <a:extLst>
                  <a:ext uri="{FF2B5EF4-FFF2-40B4-BE49-F238E27FC236}">
                    <a16:creationId xmlns:a16="http://schemas.microsoft.com/office/drawing/2014/main" id="{1DEC865F-1443-4D03-9F29-4BD6D11BECA3}"/>
                  </a:ext>
                </a:extLst>
              </p14:cNvPr>
              <p14:cNvContentPartPr/>
              <p14:nvPr/>
            </p14:nvContentPartPr>
            <p14:xfrm>
              <a:off x="1168686" y="-205132"/>
              <a:ext cx="270" cy="359"/>
            </p14:xfrm>
          </p:contentPart>
        </mc:Choice>
        <mc:Fallback>
          <p:pic>
            <p:nvPicPr>
              <p:cNvPr id="9" name="Рукописный ввод 8">
                <a:extLst>
                  <a:ext uri="{FF2B5EF4-FFF2-40B4-BE49-F238E27FC236}">
                    <a16:creationId xmlns:a16="http://schemas.microsoft.com/office/drawing/2014/main" xmlns="" xmlns:p14="http://schemas.microsoft.com/office/powerpoint/2010/main" id="{1DEC865F-1443-4D03-9F29-4BD6D11BECA3}"/>
                  </a:ext>
                </a:extLst>
              </p:cNvPr>
              <p:cNvPicPr/>
              <p:nvPr/>
            </p:nvPicPr>
            <p:blipFill>
              <a:blip r:embed="rId5"/>
              <a:stretch>
                <a:fillRect/>
              </a:stretch>
            </p:blipFill>
            <p:spPr>
              <a:xfrm>
                <a:off x="1128186" y="-312832"/>
                <a:ext cx="81000" cy="215400"/>
              </a:xfrm>
              <a:prstGeom prst="rect">
                <a:avLst/>
              </a:prstGeom>
            </p:spPr>
          </p:pic>
        </mc:Fallback>
      </mc:AlternateContent>
      <mc:AlternateContent xmlns:mc="http://schemas.openxmlformats.org/markup-compatibility/2006">
        <mc:Choice xmlns:p14="http://schemas.microsoft.com/office/powerpoint/2010/main" xmlns="" Requires="p14">
          <p:contentPart p14:bwMode="auto" r:id="rId6">
            <p14:nvContentPartPr>
              <p14:cNvPr id="10" name="Рукописный ввод 9">
                <a:extLst>
                  <a:ext uri="{FF2B5EF4-FFF2-40B4-BE49-F238E27FC236}">
                    <a16:creationId xmlns:a16="http://schemas.microsoft.com/office/drawing/2014/main" id="{D4F611E5-5BF3-432E-86BD-75D9FA62FAF5}"/>
                  </a:ext>
                </a:extLst>
              </p14:cNvPr>
              <p14:cNvContentPartPr/>
              <p14:nvPr/>
            </p14:nvContentPartPr>
            <p14:xfrm>
              <a:off x="1805456" y="-167729"/>
              <a:ext cx="270" cy="359"/>
            </p14:xfrm>
          </p:contentPart>
        </mc:Choice>
        <mc:Fallback>
          <p:pic>
            <p:nvPicPr>
              <p:cNvPr id="10" name="Рукописный ввод 9">
                <a:extLst>
                  <a:ext uri="{FF2B5EF4-FFF2-40B4-BE49-F238E27FC236}">
                    <a16:creationId xmlns:a16="http://schemas.microsoft.com/office/drawing/2014/main" xmlns="" xmlns:p14="http://schemas.microsoft.com/office/powerpoint/2010/main" id="{D4F611E5-5BF3-432E-86BD-75D9FA62FAF5}"/>
                  </a:ext>
                </a:extLst>
              </p:cNvPr>
              <p:cNvPicPr/>
              <p:nvPr/>
            </p:nvPicPr>
            <p:blipFill>
              <a:blip r:embed="rId5"/>
              <a:stretch>
                <a:fillRect/>
              </a:stretch>
            </p:blipFill>
            <p:spPr>
              <a:xfrm>
                <a:off x="1764956" y="-275429"/>
                <a:ext cx="81000" cy="215400"/>
              </a:xfrm>
              <a:prstGeom prst="rect">
                <a:avLst/>
              </a:prstGeom>
            </p:spPr>
          </p:pic>
        </mc:Fallback>
      </mc:AlternateContent>
      <p:sp>
        <p:nvSpPr>
          <p:cNvPr id="11" name="Номер слайда 2">
            <a:extLst>
              <a:ext uri="{FF2B5EF4-FFF2-40B4-BE49-F238E27FC236}">
                <a16:creationId xmlns:a16="http://schemas.microsoft.com/office/drawing/2014/main" xmlns="" id="{B38EA520-EE3C-4838-9405-03116C1804A8}"/>
              </a:ext>
            </a:extLst>
          </p:cNvPr>
          <p:cNvSpPr>
            <a:spLocks noGrp="1"/>
          </p:cNvSpPr>
          <p:nvPr>
            <p:ph type="sldNum" sz="quarter" idx="12"/>
          </p:nvPr>
        </p:nvSpPr>
        <p:spPr>
          <a:xfrm>
            <a:off x="6459072" y="6340166"/>
            <a:ext cx="2057757" cy="364195"/>
          </a:xfrm>
        </p:spPr>
        <p:txBody>
          <a:bodyPr/>
          <a:lstStyle/>
          <a:p>
            <a:fld id="{309D7BF6-3F62-4889-97F0-07DE7A19119D}" type="slidenum">
              <a:rPr lang="ru-RU" smtClean="0"/>
              <a:pPr/>
              <a:t>1</a:t>
            </a:fld>
            <a:endParaRPr lang="ru-RU"/>
          </a:p>
        </p:txBody>
      </p:sp>
      <p:pic>
        <p:nvPicPr>
          <p:cNvPr id="12" name="Рисунок 11">
            <a:extLst>
              <a:ext uri="{FF2B5EF4-FFF2-40B4-BE49-F238E27FC236}">
                <a16:creationId xmlns:a16="http://schemas.microsoft.com/office/drawing/2014/main" xmlns="" id="{AE7A6181-1539-49CD-911A-68D76D3FDA20}"/>
              </a:ext>
            </a:extLst>
          </p:cNvPr>
          <p:cNvPicPr>
            <a:picLocks noChangeAspect="1"/>
          </p:cNvPicPr>
          <p:nvPr/>
        </p:nvPicPr>
        <p:blipFill>
          <a:blip r:embed="rId7">
            <a:extLst>
              <a:ext uri="{28A0092B-C50C-407E-A947-70E740481C1C}">
                <a14:useLocalDpi xmlns:a14="http://schemas.microsoft.com/office/drawing/2010/main" xmlns="" val="0"/>
              </a:ext>
            </a:extLst>
          </a:blip>
          <a:stretch>
            <a:fillRect/>
          </a:stretch>
        </p:blipFill>
        <p:spPr>
          <a:xfrm>
            <a:off x="7983905" y="691455"/>
            <a:ext cx="3522006" cy="811352"/>
          </a:xfrm>
          <a:prstGeom prst="rect">
            <a:avLst/>
          </a:prstGeom>
        </p:spPr>
      </p:pic>
      <p:sp>
        <p:nvSpPr>
          <p:cNvPr id="13" name="TextBox 12">
            <a:extLst>
              <a:ext uri="{FF2B5EF4-FFF2-40B4-BE49-F238E27FC236}">
                <a16:creationId xmlns:a16="http://schemas.microsoft.com/office/drawing/2014/main" xmlns="" id="{78B2FD1F-F6FD-4E11-981A-E2AD1882D626}"/>
              </a:ext>
            </a:extLst>
          </p:cNvPr>
          <p:cNvSpPr txBox="1"/>
          <p:nvPr/>
        </p:nvSpPr>
        <p:spPr>
          <a:xfrm>
            <a:off x="592826" y="5235057"/>
            <a:ext cx="8439031" cy="523220"/>
          </a:xfrm>
          <a:prstGeom prst="rect">
            <a:avLst/>
          </a:prstGeom>
          <a:noFill/>
        </p:spPr>
        <p:txBody>
          <a:bodyPr wrap="square">
            <a:spAutoFit/>
          </a:bodyPr>
          <a:lstStyle/>
          <a:p>
            <a:pPr algn="ctr"/>
            <a:r>
              <a:rPr lang="ru-RU" sz="2800" dirty="0">
                <a:solidFill>
                  <a:schemeClr val="bg1"/>
                </a:solidFill>
                <a:latin typeface="Times New Roman" panose="02020603050405020304" pitchFamily="18" charset="0"/>
                <a:cs typeface="Times New Roman" panose="02020603050405020304" pitchFamily="18" charset="0"/>
              </a:rPr>
              <a:t>Слушатель: </a:t>
            </a:r>
            <a:r>
              <a:rPr lang="ru-RU" sz="2800" dirty="0" err="1" smtClean="0">
                <a:solidFill>
                  <a:schemeClr val="bg1"/>
                </a:solidFill>
                <a:latin typeface="Times New Roman" panose="02020603050405020304" pitchFamily="18" charset="0"/>
                <a:cs typeface="Times New Roman" panose="02020603050405020304" pitchFamily="18" charset="0"/>
              </a:rPr>
              <a:t>Царик</a:t>
            </a:r>
            <a:r>
              <a:rPr lang="ru-RU" sz="2800" dirty="0" smtClean="0">
                <a:solidFill>
                  <a:schemeClr val="bg1"/>
                </a:solidFill>
                <a:latin typeface="Times New Roman" panose="02020603050405020304" pitchFamily="18" charset="0"/>
                <a:cs typeface="Times New Roman" panose="02020603050405020304" pitchFamily="18" charset="0"/>
              </a:rPr>
              <a:t> Марина Александровна</a:t>
            </a:r>
            <a:endParaRPr lang="ru-RU" sz="28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0994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2. Практическая часть.</a:t>
            </a:r>
            <a:endParaRPr lang="ru-RU" sz="1600" b="1" cap="all" dirty="0">
              <a:solidFill>
                <a:schemeClr val="bg1"/>
              </a:solidFill>
              <a:latin typeface="+mn-lt"/>
              <a:ea typeface="+mn-ea"/>
              <a:cs typeface="+mn-cs"/>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0622" y="646982"/>
            <a:ext cx="3418663" cy="672860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None/>
            </a:pPr>
            <a:endParaRPr lang="en-US" sz="1600" b="1" cap="all" dirty="0" smtClean="0">
              <a:solidFill>
                <a:schemeClr val="bg1"/>
              </a:solidFill>
            </a:endParaRPr>
          </a:p>
          <a:p>
            <a:pPr lvl="1">
              <a:buNone/>
            </a:pPr>
            <a:endParaRPr lang="en-US" sz="1600" b="1" cap="all" dirty="0" smtClean="0">
              <a:solidFill>
                <a:schemeClr val="bg1"/>
              </a:solidFill>
            </a:endParaRPr>
          </a:p>
          <a:p>
            <a:pPr lvl="1">
              <a:buNone/>
            </a:pPr>
            <a:endParaRPr lang="ru-RU" sz="1600" b="1" cap="all" dirty="0" smtClean="0">
              <a:solidFill>
                <a:schemeClr val="bg1"/>
              </a:solidFill>
            </a:endParaRPr>
          </a:p>
          <a:p>
            <a:pPr lvl="1">
              <a:buNone/>
            </a:pPr>
            <a:r>
              <a:rPr lang="ru-RU" sz="1600" b="1" cap="all" dirty="0" smtClean="0">
                <a:solidFill>
                  <a:schemeClr val="bg1"/>
                </a:solidFill>
              </a:rPr>
              <a:t>2.4. Нейронная сеть.</a:t>
            </a:r>
          </a:p>
          <a:p>
            <a:pPr lvl="1">
              <a:buNone/>
            </a:pPr>
            <a:endParaRPr lang="ru-RU" sz="1600" b="1" cap="all" dirty="0" smtClean="0">
              <a:solidFill>
                <a:schemeClr val="bg1"/>
              </a:solidFill>
            </a:endParaRPr>
          </a:p>
          <a:p>
            <a:pPr lvl="1">
              <a:buNone/>
            </a:pPr>
            <a:endParaRPr lang="ru-RU" sz="1600" b="1" cap="all" dirty="0" smtClean="0">
              <a:solidFill>
                <a:schemeClr val="bg1"/>
              </a:solidFill>
            </a:endParaRPr>
          </a:p>
          <a:p>
            <a:pPr lvl="1">
              <a:buNone/>
            </a:pPr>
            <a:r>
              <a:rPr lang="ru-RU" sz="1600" b="1" cap="all" dirty="0" smtClean="0">
                <a:solidFill>
                  <a:schemeClr val="bg1"/>
                </a:solidFill>
              </a:rPr>
              <a:t>3. Заключение.</a:t>
            </a:r>
          </a:p>
          <a:p>
            <a:pPr lvl="1">
              <a:buNone/>
            </a:pPr>
            <a:endParaRPr lang="ru-RU" sz="1600" b="1" cap="all"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6222" y="3379805"/>
            <a:ext cx="3418663" cy="269969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700" cap="none" dirty="0">
              <a:solidFill>
                <a:schemeClr val="bg1"/>
              </a:solidFill>
              <a:latin typeface="Times New Roman" panose="02020603050405020304" pitchFamily="18" charset="0"/>
              <a:cs typeface="Times New Roman" panose="02020603050405020304" pitchFamily="18" charset="0"/>
            </a:endParaRPr>
          </a:p>
        </p:txBody>
      </p:sp>
      <p:pic>
        <p:nvPicPr>
          <p:cNvPr id="19" name="Рисунок 18" descr="C:\Users\Зоя\Desktop\Обучение\диплом\Итоговая версия\17.png"/>
          <p:cNvPicPr/>
          <p:nvPr/>
        </p:nvPicPr>
        <p:blipFill>
          <a:blip r:embed="rId3"/>
          <a:srcRect/>
          <a:stretch>
            <a:fillRect/>
          </a:stretch>
        </p:blipFill>
        <p:spPr bwMode="auto">
          <a:xfrm>
            <a:off x="3766909" y="401203"/>
            <a:ext cx="8301446" cy="2040071"/>
          </a:xfrm>
          <a:prstGeom prst="rect">
            <a:avLst/>
          </a:prstGeom>
          <a:noFill/>
          <a:ln w="9525">
            <a:noFill/>
            <a:miter lim="800000"/>
            <a:headEnd/>
            <a:tailEnd/>
          </a:ln>
        </p:spPr>
      </p:pic>
      <p:sp>
        <p:nvSpPr>
          <p:cNvPr id="20" name="TextBox 19"/>
          <p:cNvSpPr txBox="1"/>
          <p:nvPr/>
        </p:nvSpPr>
        <p:spPr>
          <a:xfrm>
            <a:off x="3700732" y="163902"/>
            <a:ext cx="8324491" cy="584775"/>
          </a:xfrm>
          <a:prstGeom prst="rect">
            <a:avLst/>
          </a:prstGeom>
          <a:noFill/>
        </p:spPr>
        <p:txBody>
          <a:bodyPr wrap="square" rtlCol="0">
            <a:spAutoFit/>
          </a:bodyPr>
          <a:lstStyle/>
          <a:p>
            <a:r>
              <a:rPr lang="ru-RU" sz="1400" dirty="0" smtClean="0"/>
              <a:t>Сделаем визуализацию тестовых и прогнозных значений. Отмечаем низкие результаты.</a:t>
            </a:r>
          </a:p>
          <a:p>
            <a:endParaRPr lang="ru-RU" dirty="0"/>
          </a:p>
        </p:txBody>
      </p:sp>
      <p:sp>
        <p:nvSpPr>
          <p:cNvPr id="21" name="TextBox 20"/>
          <p:cNvSpPr txBox="1"/>
          <p:nvPr/>
        </p:nvSpPr>
        <p:spPr>
          <a:xfrm>
            <a:off x="3703998" y="2432650"/>
            <a:ext cx="8355730" cy="4401205"/>
          </a:xfrm>
          <a:prstGeom prst="rect">
            <a:avLst/>
          </a:prstGeom>
          <a:noFill/>
        </p:spPr>
        <p:txBody>
          <a:bodyPr wrap="square" rtlCol="0">
            <a:spAutoFit/>
          </a:bodyPr>
          <a:lstStyle/>
          <a:p>
            <a:r>
              <a:rPr lang="ru-RU" sz="1400" dirty="0" smtClean="0"/>
              <a:t>Подводя итоги, стоит отметить, что машинное обучение в задачах прогнозирования – довольно сложный процесс, требующий не только навыков программирования, но и профессионального подхода к сфере самих композитных материалов. Необходимо понимать, на какие атрибуты нужно в первую очередь обратить внимание, чтобы суметь впоследствии грамотно и чётко спрогнозировать тот или иной признак. А также обладать всеми необходимыми знаниями, умениями и навыками для прогнозов и расчетов. Данная исследовательская работа позволяет сделать некоторые основные выводы по теме. Распределение полученных данных </a:t>
            </a:r>
            <a:r>
              <a:rPr lang="ru-RU" sz="1400" dirty="0" err="1" smtClean="0"/>
              <a:t>датасете</a:t>
            </a:r>
            <a:r>
              <a:rPr lang="ru-RU" sz="1400" dirty="0" smtClean="0"/>
              <a:t> близко к нормальному, но коэффициенты корреляции между парами признаков стремятся к нулю. Применённые модели регрессии не показали высокой эффективности в прогнозировании свойств композитов. Лучшие метрики для «Модуль упругости при растяжении, </a:t>
            </a:r>
            <a:r>
              <a:rPr lang="ru-RU" sz="1400" dirty="0" err="1" smtClean="0"/>
              <a:t>Гпа</a:t>
            </a:r>
            <a:r>
              <a:rPr lang="ru-RU" sz="1400" dirty="0" smtClean="0"/>
              <a:t>» – </a:t>
            </a:r>
            <a:r>
              <a:rPr lang="ru-RU" sz="1400" dirty="0" err="1" smtClean="0"/>
              <a:t>Linear</a:t>
            </a:r>
            <a:r>
              <a:rPr lang="ru-RU" sz="1400" dirty="0" smtClean="0"/>
              <a:t> </a:t>
            </a:r>
            <a:r>
              <a:rPr lang="ru-RU" sz="1400" dirty="0" err="1" smtClean="0"/>
              <a:t>Regressor</a:t>
            </a:r>
            <a:r>
              <a:rPr lang="ru-RU" sz="1400" dirty="0" smtClean="0"/>
              <a:t> , для «Прочность при растяжении, </a:t>
            </a:r>
            <a:r>
              <a:rPr lang="ru-RU" sz="1400" dirty="0" err="1" smtClean="0"/>
              <a:t>Мпа</a:t>
            </a:r>
            <a:r>
              <a:rPr lang="ru-RU" sz="1400" dirty="0" smtClean="0"/>
              <a:t>» - </a:t>
            </a:r>
            <a:r>
              <a:rPr lang="ru-RU" sz="1400" dirty="0" err="1" smtClean="0"/>
              <a:t>Random</a:t>
            </a:r>
            <a:r>
              <a:rPr lang="ru-RU" sz="1400" dirty="0" smtClean="0"/>
              <a:t> </a:t>
            </a:r>
            <a:r>
              <a:rPr lang="ru-RU" sz="1400" dirty="0" err="1" smtClean="0"/>
              <a:t>Forest</a:t>
            </a:r>
            <a:r>
              <a:rPr lang="ru-RU" sz="1400" dirty="0" smtClean="0"/>
              <a:t> </a:t>
            </a:r>
            <a:r>
              <a:rPr lang="ru-RU" sz="1400" dirty="0" err="1" smtClean="0"/>
              <a:t>Regressor</a:t>
            </a:r>
            <a:r>
              <a:rPr lang="ru-RU" sz="1400" dirty="0" smtClean="0"/>
              <a:t>. </a:t>
            </a:r>
          </a:p>
          <a:p>
            <a:r>
              <a:rPr lang="ru-RU" sz="1400" dirty="0" smtClean="0"/>
              <a:t>Был сделан вывод, что невозможно определить из свойств материалов «Соотношение матрица – наполнитель». Данный факт не указывает на то, что прогнозирование характеристик композитных материалов на основании предоставленного набора данных невозможно, но может указывать на недостатки базы данных, подходов, использованных при прогнозе, необходимости пересмотра инструментов для прогнозирования.</a:t>
            </a:r>
          </a:p>
          <a:p>
            <a:r>
              <a:rPr lang="ru-RU" sz="1400" b="1" dirty="0" smtClean="0"/>
              <a:t>Необходимы дополнительные вводные данные, получение новых результирующих признаков в результате математических преобразований, консультации экспертов предметной области, новые исследования, работа эффективной команды, состоящей из различных специалистов</a:t>
            </a:r>
            <a:r>
              <a:rPr lang="ru-RU" sz="1400" b="1" dirty="0" smtClean="0"/>
              <a:t>.</a:t>
            </a:r>
          </a:p>
          <a:p>
            <a:r>
              <a:rPr lang="en-US" sz="1400" dirty="0" smtClean="0">
                <a:solidFill>
                  <a:srgbClr val="0070C0"/>
                </a:solidFill>
              </a:rPr>
              <a:t>https://github.com/marina-000</a:t>
            </a:r>
            <a:endParaRPr lang="ru-RU" sz="1400" dirty="0" smtClean="0">
              <a:solidFill>
                <a:srgbClr val="0070C0"/>
              </a:solidFill>
            </a:endParaRPr>
          </a:p>
          <a:p>
            <a:endParaRPr lang="ru-RU" sz="1400" dirty="0"/>
          </a:p>
        </p:txBody>
      </p:sp>
    </p:spTree>
    <p:extLst>
      <p:ext uri="{BB962C8B-B14F-4D97-AF65-F5344CB8AC3E}">
        <p14:creationId xmlns:p14="http://schemas.microsoft.com/office/powerpoint/2010/main" xmlns="" val="2923701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3"/>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2800" b="1" dirty="0">
              <a:solidFill>
                <a:schemeClr val="bg1"/>
              </a:solidFill>
              <a:latin typeface="Times New Roman" panose="02020603050405020304" pitchFamily="18" charset="0"/>
              <a:ea typeface="+mn-ea"/>
              <a:cs typeface="Times New Roman" panose="02020603050405020304" pitchFamily="18" charset="0"/>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3961" y="1"/>
            <a:ext cx="3418663" cy="128533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10000"/>
              </a:lnSpc>
              <a:spcAft>
                <a:spcPts val="1000"/>
              </a:spcAft>
              <a:buClr>
                <a:schemeClr val="bg1"/>
              </a:buClr>
              <a:buNone/>
            </a:pPr>
            <a:r>
              <a:rPr lang="ru-RU" sz="1600" b="1" cap="all" dirty="0" smtClean="0">
                <a:solidFill>
                  <a:schemeClr val="bg1"/>
                </a:solidFill>
              </a:rPr>
              <a:t>Введение.</a:t>
            </a:r>
          </a:p>
          <a:p>
            <a:pPr marL="0" indent="0">
              <a:lnSpc>
                <a:spcPct val="110000"/>
              </a:lnSpc>
              <a:buClr>
                <a:schemeClr val="bg1"/>
              </a:buClr>
              <a:buNone/>
            </a:pPr>
            <a:endParaRPr lang="ru-RU" sz="1400" dirty="0">
              <a:solidFill>
                <a:schemeClr val="bg1"/>
              </a:solidFill>
              <a:latin typeface="Times New Roman" panose="02020603050405020304" pitchFamily="18" charset="0"/>
              <a:cs typeface="Times New Roman" panose="02020603050405020304" pitchFamily="18" charset="0"/>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4739" y="2406770"/>
            <a:ext cx="3418663" cy="175116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gn="ctr">
              <a:lnSpc>
                <a:spcPct val="110000"/>
              </a:lnSpc>
              <a:spcAft>
                <a:spcPts val="1000"/>
              </a:spcAft>
              <a:buClr>
                <a:schemeClr val="bg1"/>
              </a:buClr>
              <a:buNone/>
            </a:pPr>
            <a:r>
              <a:rPr lang="ru-RU" sz="1600" b="1" dirty="0" smtClean="0">
                <a:solidFill>
                  <a:schemeClr val="bg1"/>
                </a:solidFill>
              </a:rPr>
              <a:t>1. Аналитическая часть.</a:t>
            </a:r>
          </a:p>
          <a:p>
            <a:pPr algn="ctr">
              <a:lnSpc>
                <a:spcPct val="110000"/>
              </a:lnSpc>
              <a:spcAft>
                <a:spcPts val="1000"/>
              </a:spcAft>
              <a:buClr>
                <a:schemeClr val="bg1"/>
              </a:buClr>
              <a:buFont typeface="Wingdings" panose="05000000000000000000" pitchFamily="2" charset="2"/>
              <a:buChar char="ü"/>
            </a:pPr>
            <a:endParaRPr lang="ru-RU" sz="1600" b="1" cap="none" dirty="0">
              <a:solidFill>
                <a:schemeClr val="bg1"/>
              </a:solidFill>
              <a:latin typeface="Times New Roman" panose="02020603050405020304" pitchFamily="18" charset="0"/>
              <a:cs typeface="Times New Roman" panose="02020603050405020304" pitchFamily="18" charset="0"/>
            </a:endParaRPr>
          </a:p>
        </p:txBody>
      </p:sp>
      <p:sp>
        <p:nvSpPr>
          <p:cNvPr id="29" name="TextBox 28"/>
          <p:cNvSpPr txBox="1"/>
          <p:nvPr/>
        </p:nvSpPr>
        <p:spPr>
          <a:xfrm>
            <a:off x="3752492" y="241540"/>
            <a:ext cx="8255478" cy="646331"/>
          </a:xfrm>
          <a:prstGeom prst="rect">
            <a:avLst/>
          </a:prstGeom>
          <a:noFill/>
        </p:spPr>
        <p:txBody>
          <a:bodyPr wrap="square" rtlCol="0">
            <a:spAutoFit/>
          </a:bodyPr>
          <a:lstStyle/>
          <a:p>
            <a:r>
              <a:rPr lang="ru-RU" b="1" dirty="0" smtClean="0"/>
              <a:t>Наука о больших данных (англ. «</a:t>
            </a:r>
            <a:r>
              <a:rPr lang="ru-RU" b="1" dirty="0" err="1" smtClean="0"/>
              <a:t>data</a:t>
            </a:r>
            <a:r>
              <a:rPr lang="ru-RU" b="1" dirty="0" smtClean="0"/>
              <a:t> </a:t>
            </a:r>
            <a:r>
              <a:rPr lang="ru-RU" b="1" dirty="0" err="1" smtClean="0"/>
              <a:t>science</a:t>
            </a:r>
            <a:r>
              <a:rPr lang="ru-RU" b="1" dirty="0" smtClean="0"/>
              <a:t>») </a:t>
            </a:r>
            <a:r>
              <a:rPr lang="ru-RU" dirty="0" smtClean="0"/>
              <a:t>— изучает проблемы анализа, обработки и представления данных в цифровой форме. </a:t>
            </a:r>
            <a:endParaRPr lang="ru-RU" dirty="0"/>
          </a:p>
        </p:txBody>
      </p:sp>
      <p:sp>
        <p:nvSpPr>
          <p:cNvPr id="31" name="TextBox 30"/>
          <p:cNvSpPr txBox="1"/>
          <p:nvPr/>
        </p:nvSpPr>
        <p:spPr>
          <a:xfrm>
            <a:off x="3769743" y="854017"/>
            <a:ext cx="8100204" cy="1200329"/>
          </a:xfrm>
          <a:prstGeom prst="rect">
            <a:avLst/>
          </a:prstGeom>
          <a:noFill/>
        </p:spPr>
        <p:txBody>
          <a:bodyPr wrap="square" rtlCol="0">
            <a:spAutoFit/>
          </a:bodyPr>
          <a:lstStyle/>
          <a:p>
            <a:r>
              <a:rPr lang="ru-RU" b="1" dirty="0" smtClean="0"/>
              <a:t>Специалист в области </a:t>
            </a:r>
            <a:r>
              <a:rPr lang="ru-RU" b="1" dirty="0" err="1" smtClean="0"/>
              <a:t>data</a:t>
            </a:r>
            <a:r>
              <a:rPr lang="ru-RU" b="1" dirty="0" smtClean="0"/>
              <a:t> </a:t>
            </a:r>
            <a:r>
              <a:rPr lang="ru-RU" b="1" dirty="0" err="1" smtClean="0"/>
              <a:t>science</a:t>
            </a:r>
            <a:r>
              <a:rPr lang="ru-RU" b="1" dirty="0" smtClean="0"/>
              <a:t> - </a:t>
            </a:r>
            <a:r>
              <a:rPr lang="ru-RU" b="1" dirty="0" err="1" smtClean="0"/>
              <a:t>data</a:t>
            </a:r>
            <a:r>
              <a:rPr lang="ru-RU" b="1" dirty="0" smtClean="0"/>
              <a:t> </a:t>
            </a:r>
            <a:r>
              <a:rPr lang="ru-RU" b="1" dirty="0" err="1" smtClean="0"/>
              <a:t>scientist</a:t>
            </a:r>
            <a:r>
              <a:rPr lang="ru-RU" b="1" dirty="0" smtClean="0"/>
              <a:t> </a:t>
            </a:r>
            <a:r>
              <a:rPr lang="ru-RU" dirty="0" smtClean="0"/>
              <a:t>занимается не только сбором и анализом данных, но и изучает их в разных контекстах и под разными углами, подвергая сомнению любые предположения. </a:t>
            </a:r>
          </a:p>
          <a:p>
            <a:endParaRPr lang="ru-RU" dirty="0"/>
          </a:p>
        </p:txBody>
      </p:sp>
      <p:sp>
        <p:nvSpPr>
          <p:cNvPr id="33" name="TextBox 32"/>
          <p:cNvSpPr txBox="1"/>
          <p:nvPr/>
        </p:nvSpPr>
        <p:spPr>
          <a:xfrm>
            <a:off x="3743864" y="1768415"/>
            <a:ext cx="7910423" cy="923330"/>
          </a:xfrm>
          <a:prstGeom prst="rect">
            <a:avLst/>
          </a:prstGeom>
          <a:noFill/>
        </p:spPr>
        <p:txBody>
          <a:bodyPr wrap="square" rtlCol="0">
            <a:spAutoFit/>
          </a:bodyPr>
          <a:lstStyle/>
          <a:p>
            <a:r>
              <a:rPr lang="ru-RU" b="1" dirty="0" smtClean="0"/>
              <a:t>Композиционные материалы </a:t>
            </a:r>
            <a:r>
              <a:rPr lang="ru-RU" dirty="0" smtClean="0"/>
              <a:t>— это материалы, состоящие из двух или более компонентов, нерастворимых друг с другом, с чётко обозначенной границей раздела и сильным взаимодействием по всей зоне контакта.</a:t>
            </a:r>
            <a:endParaRPr lang="ru-RU" dirty="0"/>
          </a:p>
        </p:txBody>
      </p:sp>
      <p:pic>
        <p:nvPicPr>
          <p:cNvPr id="37" name="Рисунок 36"/>
          <p:cNvPicPr/>
          <p:nvPr/>
        </p:nvPicPr>
        <p:blipFill>
          <a:blip r:embed="rId4"/>
          <a:srcRect l="19958" t="29668" r="13879" b="14296"/>
          <a:stretch>
            <a:fillRect/>
          </a:stretch>
        </p:blipFill>
        <p:spPr bwMode="auto">
          <a:xfrm>
            <a:off x="3890514" y="2613873"/>
            <a:ext cx="7781026" cy="3493629"/>
          </a:xfrm>
          <a:prstGeom prst="rect">
            <a:avLst/>
          </a:prstGeom>
          <a:noFill/>
          <a:ln w="9525">
            <a:noFill/>
            <a:miter lim="800000"/>
            <a:headEnd/>
            <a:tailEnd/>
          </a:ln>
        </p:spPr>
      </p:pic>
      <p:sp>
        <p:nvSpPr>
          <p:cNvPr id="39" name="TextBox 38"/>
          <p:cNvSpPr txBox="1"/>
          <p:nvPr/>
        </p:nvSpPr>
        <p:spPr>
          <a:xfrm>
            <a:off x="3899139" y="6159260"/>
            <a:ext cx="7720642" cy="584775"/>
          </a:xfrm>
          <a:prstGeom prst="rect">
            <a:avLst/>
          </a:prstGeom>
          <a:noFill/>
        </p:spPr>
        <p:txBody>
          <a:bodyPr wrap="square" rtlCol="0">
            <a:spAutoFit/>
          </a:bodyPr>
          <a:lstStyle/>
          <a:p>
            <a:r>
              <a:rPr lang="ru-RU" sz="1600" dirty="0" smtClean="0"/>
              <a:t>Просмотрим информацию об объединенном </a:t>
            </a:r>
            <a:r>
              <a:rPr lang="ru-RU" sz="1600" dirty="0" err="1" smtClean="0"/>
              <a:t>датасете</a:t>
            </a:r>
            <a:r>
              <a:rPr lang="ru-RU" sz="1600" dirty="0" smtClean="0"/>
              <a:t>, проверим тип данных в каждом столбце (типы признаков). </a:t>
            </a:r>
            <a:endParaRPr lang="ru-RU" sz="1600" dirty="0"/>
          </a:p>
        </p:txBody>
      </p:sp>
    </p:spTree>
    <p:extLst>
      <p:ext uri="{BB962C8B-B14F-4D97-AF65-F5344CB8AC3E}">
        <p14:creationId xmlns:p14="http://schemas.microsoft.com/office/powerpoint/2010/main" xmlns="" val="1811485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5533"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907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1.2 Разведочный анализ данных.</a:t>
            </a:r>
          </a:p>
          <a:p>
            <a:pPr algn="ctr"/>
            <a:endParaRPr lang="ru-RU" sz="2800" b="1" dirty="0">
              <a:solidFill>
                <a:schemeClr val="bg1"/>
              </a:solidFill>
              <a:latin typeface="Times New Roman" panose="02020603050405020304" pitchFamily="18" charset="0"/>
              <a:ea typeface="+mn-ea"/>
              <a:cs typeface="Times New Roman" panose="02020603050405020304" pitchFamily="18" charset="0"/>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93658" y="1250439"/>
            <a:ext cx="3418663" cy="2324227"/>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chemeClr val="bg1"/>
              </a:buClr>
              <a:buNone/>
            </a:pPr>
            <a:endParaRPr lang="ru-RU" sz="1400" dirty="0">
              <a:solidFill>
                <a:schemeClr val="bg1"/>
              </a:solidFill>
              <a:latin typeface="Times New Roman" panose="02020603050405020304" pitchFamily="18" charset="0"/>
              <a:cs typeface="Times New Roman" panose="02020603050405020304" pitchFamily="18" charset="0"/>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4714" y="1043797"/>
            <a:ext cx="3418663" cy="477195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Анализ данных.</a:t>
            </a: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качественных характеристик.</a:t>
            </a: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пропусков.</a:t>
            </a: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записей </a:t>
            </a:r>
            <a:r>
              <a:rPr lang="en-US" sz="1400" cap="none" dirty="0" err="1" smtClean="0">
                <a:solidFill>
                  <a:schemeClr val="bg1"/>
                </a:solidFill>
                <a:latin typeface="Times New Roman" panose="02020603050405020304" pitchFamily="18" charset="0"/>
                <a:cs typeface="Times New Roman" panose="02020603050405020304" pitchFamily="18" charset="0"/>
              </a:rPr>
              <a:t>NaN</a:t>
            </a:r>
            <a:r>
              <a:rPr lang="ru-RU" sz="1400" cap="none" dirty="0" smtClean="0">
                <a:solidFill>
                  <a:schemeClr val="bg1"/>
                </a:solidFill>
                <a:latin typeface="Times New Roman" panose="02020603050405020304" pitchFamily="18" charset="0"/>
                <a:cs typeface="Times New Roman" panose="02020603050405020304" pitchFamily="18" charset="0"/>
              </a:rPr>
              <a:t>.</a:t>
            </a: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уникальных значений.</a:t>
            </a: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Визуализация:</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Гистограммы распределения переменных.</a:t>
            </a:r>
          </a:p>
          <a:p>
            <a:pPr lvl="1">
              <a:lnSpc>
                <a:spcPct val="110000"/>
              </a:lnSpc>
              <a:buClr>
                <a:schemeClr val="bg1"/>
              </a:buClr>
            </a:pPr>
            <a:r>
              <a:rPr lang="ru-RU" sz="1200" cap="none" dirty="0" err="1" smtClean="0">
                <a:solidFill>
                  <a:schemeClr val="bg1"/>
                </a:solidFill>
                <a:latin typeface="Times New Roman" panose="02020603050405020304" pitchFamily="18" charset="0"/>
                <a:cs typeface="Times New Roman" panose="02020603050405020304" pitchFamily="18" charset="0"/>
              </a:rPr>
              <a:t>Боксплот</a:t>
            </a:r>
            <a:r>
              <a:rPr lang="ru-RU" sz="1200" cap="none" dirty="0" smtClean="0">
                <a:solidFill>
                  <a:schemeClr val="bg1"/>
                </a:solidFill>
                <a:latin typeface="Times New Roman" panose="02020603050405020304" pitchFamily="18" charset="0"/>
                <a:cs typeface="Times New Roman" panose="02020603050405020304" pitchFamily="18" charset="0"/>
              </a:rPr>
              <a:t>.</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Корреляционная матрица.</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Парная диаграмма.</a:t>
            </a:r>
            <a:endParaRPr lang="ru-RU" sz="1200" cap="none" dirty="0">
              <a:solidFill>
                <a:schemeClr val="bg1"/>
              </a:solidFill>
              <a:latin typeface="Times New Roman" panose="02020603050405020304" pitchFamily="18" charset="0"/>
              <a:cs typeface="Times New Roman" panose="02020603050405020304" pitchFamily="18" charset="0"/>
            </a:endParaRP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выбросов.</a:t>
            </a:r>
            <a:endParaRPr lang="ru-RU" sz="1400" cap="none"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743864" y="112143"/>
            <a:ext cx="8341744" cy="1323439"/>
          </a:xfrm>
          <a:prstGeom prst="rect">
            <a:avLst/>
          </a:prstGeom>
          <a:noFill/>
        </p:spPr>
        <p:txBody>
          <a:bodyPr wrap="square" rtlCol="0">
            <a:spAutoFit/>
          </a:bodyPr>
          <a:lstStyle/>
          <a:p>
            <a:r>
              <a:rPr lang="ru-RU" sz="1600" b="1" dirty="0" smtClean="0"/>
              <a:t>Цель разведочного анализа</a:t>
            </a:r>
            <a:r>
              <a:rPr lang="ru-RU" sz="1600" dirty="0" smtClean="0"/>
              <a:t> - получение первоначальных представлений о характерах распределений переменных исходного набора данных, формирование оценки качества исходных данных (наличие пропусков, выбросов), выявление характера взаимосвязи между переменными с целью последующего выдвижения гипотез о наиболее подходящих для решения задачи моделях машинного обучения.</a:t>
            </a:r>
            <a:endParaRPr lang="ru-RU" sz="1600" dirty="0"/>
          </a:p>
        </p:txBody>
      </p:sp>
      <p:sp>
        <p:nvSpPr>
          <p:cNvPr id="18" name="TextBox 17"/>
          <p:cNvSpPr txBox="1"/>
          <p:nvPr/>
        </p:nvSpPr>
        <p:spPr>
          <a:xfrm>
            <a:off x="3717985" y="1397478"/>
            <a:ext cx="8358996" cy="861774"/>
          </a:xfrm>
          <a:prstGeom prst="rect">
            <a:avLst/>
          </a:prstGeom>
          <a:noFill/>
        </p:spPr>
        <p:txBody>
          <a:bodyPr wrap="square" rtlCol="0">
            <a:spAutoFit/>
          </a:bodyPr>
          <a:lstStyle/>
          <a:p>
            <a:r>
              <a:rPr lang="ru-RU" sz="1600" b="1" dirty="0" smtClean="0"/>
              <a:t>Отмечаем :</a:t>
            </a:r>
            <a:r>
              <a:rPr lang="ru-RU" sz="1600" dirty="0" smtClean="0"/>
              <a:t> все переменные содержат значения  float64. Качественные характеристики отсутствуют. Пропусков нет. Записи </a:t>
            </a:r>
            <a:r>
              <a:rPr lang="ru-RU" sz="1600" dirty="0" err="1" smtClean="0"/>
              <a:t>NaN</a:t>
            </a:r>
            <a:r>
              <a:rPr lang="ru-RU" sz="1600" dirty="0" smtClean="0"/>
              <a:t> отсутствуют.  Создаем визуализацию.</a:t>
            </a:r>
          </a:p>
          <a:p>
            <a:endParaRPr lang="ru-RU" dirty="0"/>
          </a:p>
        </p:txBody>
      </p:sp>
      <p:sp>
        <p:nvSpPr>
          <p:cNvPr id="21" name="TextBox 20"/>
          <p:cNvSpPr txBox="1"/>
          <p:nvPr/>
        </p:nvSpPr>
        <p:spPr>
          <a:xfrm>
            <a:off x="3683479" y="1984076"/>
            <a:ext cx="8367623" cy="1323439"/>
          </a:xfrm>
          <a:prstGeom prst="rect">
            <a:avLst/>
          </a:prstGeom>
          <a:noFill/>
        </p:spPr>
        <p:txBody>
          <a:bodyPr wrap="square" rtlCol="0">
            <a:spAutoFit/>
          </a:bodyPr>
          <a:lstStyle/>
          <a:p>
            <a:r>
              <a:rPr lang="ru-RU" sz="1600" dirty="0" smtClean="0"/>
              <a:t>Проведем поиск уникальных значений. В столбце "Угол нашивки, град" всего 2 значения, приведем данные в этой колонке к значениям 0 и 1 (бинарные). Изучим описательную статистику наших данных, посмотрим на основные параметры данных (количество значений, среднее значение, стандартное отклонение, минимум, верхнее значение первого квартиля, медиана, верхнее значение третьего квартиля, максимум). Сохраним итоговый </a:t>
            </a:r>
            <a:r>
              <a:rPr lang="ru-RU" sz="1600" dirty="0" err="1" smtClean="0"/>
              <a:t>датасет</a:t>
            </a:r>
            <a:r>
              <a:rPr lang="ru-RU" sz="1600" dirty="0" smtClean="0"/>
              <a:t>.</a:t>
            </a:r>
            <a:endParaRPr lang="ru-RU" sz="1600" dirty="0"/>
          </a:p>
        </p:txBody>
      </p:sp>
      <p:pic>
        <p:nvPicPr>
          <p:cNvPr id="22" name="Рисунок 21"/>
          <p:cNvPicPr/>
          <p:nvPr/>
        </p:nvPicPr>
        <p:blipFill>
          <a:blip r:embed="rId3"/>
          <a:srcRect l="20074" t="33610" r="14741" b="18672"/>
          <a:stretch>
            <a:fillRect/>
          </a:stretch>
        </p:blipFill>
        <p:spPr bwMode="auto">
          <a:xfrm>
            <a:off x="3873261" y="3609651"/>
            <a:ext cx="8100203" cy="2782521"/>
          </a:xfrm>
          <a:prstGeom prst="rect">
            <a:avLst/>
          </a:prstGeom>
          <a:noFill/>
          <a:ln w="9525">
            <a:noFill/>
            <a:miter lim="800000"/>
            <a:headEnd/>
            <a:tailEnd/>
          </a:ln>
        </p:spPr>
      </p:pic>
    </p:spTree>
    <p:extLst>
      <p:ext uri="{BB962C8B-B14F-4D97-AF65-F5344CB8AC3E}">
        <p14:creationId xmlns:p14="http://schemas.microsoft.com/office/powerpoint/2010/main" xmlns="" val="322081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5533"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907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1.2 Разведочный анализ данных.</a:t>
            </a:r>
          </a:p>
          <a:p>
            <a:pPr algn="ctr"/>
            <a:endParaRPr lang="ru-RU" sz="2800" b="1" dirty="0">
              <a:solidFill>
                <a:schemeClr val="bg1"/>
              </a:solidFill>
              <a:latin typeface="Times New Roman" panose="02020603050405020304" pitchFamily="18" charset="0"/>
              <a:ea typeface="+mn-ea"/>
              <a:cs typeface="Times New Roman" panose="02020603050405020304" pitchFamily="18" charset="0"/>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93658" y="1250439"/>
            <a:ext cx="3418663" cy="2324227"/>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chemeClr val="bg1"/>
              </a:buClr>
              <a:buNone/>
            </a:pPr>
            <a:endParaRPr lang="ru-RU" sz="1400" dirty="0">
              <a:solidFill>
                <a:schemeClr val="bg1"/>
              </a:solidFill>
              <a:latin typeface="Times New Roman" panose="02020603050405020304" pitchFamily="18" charset="0"/>
              <a:cs typeface="Times New Roman" panose="02020603050405020304" pitchFamily="18" charset="0"/>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4714" y="1043797"/>
            <a:ext cx="3418663" cy="477195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Визуализация:</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Гистограммы распределения переменных.</a:t>
            </a:r>
          </a:p>
          <a:p>
            <a:pPr lvl="1">
              <a:lnSpc>
                <a:spcPct val="110000"/>
              </a:lnSpc>
              <a:buClr>
                <a:schemeClr val="bg1"/>
              </a:buClr>
            </a:pPr>
            <a:r>
              <a:rPr lang="ru-RU" sz="1200" cap="none" dirty="0" err="1" smtClean="0">
                <a:solidFill>
                  <a:schemeClr val="bg1"/>
                </a:solidFill>
                <a:latin typeface="Times New Roman" panose="02020603050405020304" pitchFamily="18" charset="0"/>
                <a:cs typeface="Times New Roman" panose="02020603050405020304" pitchFamily="18" charset="0"/>
              </a:rPr>
              <a:t>Боксплот</a:t>
            </a:r>
            <a:r>
              <a:rPr lang="ru-RU" sz="1200" cap="none" dirty="0" smtClean="0">
                <a:solidFill>
                  <a:schemeClr val="bg1"/>
                </a:solidFill>
                <a:latin typeface="Times New Roman" panose="02020603050405020304" pitchFamily="18" charset="0"/>
                <a:cs typeface="Times New Roman" panose="02020603050405020304" pitchFamily="18" charset="0"/>
              </a:rPr>
              <a:t>.</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Корреляционная матрица.</a:t>
            </a:r>
          </a:p>
          <a:p>
            <a:pPr lvl="1">
              <a:lnSpc>
                <a:spcPct val="110000"/>
              </a:lnSpc>
              <a:buClr>
                <a:schemeClr val="bg1"/>
              </a:buClr>
            </a:pPr>
            <a:r>
              <a:rPr lang="ru-RU" sz="1200" cap="none" dirty="0" smtClean="0">
                <a:solidFill>
                  <a:schemeClr val="bg1"/>
                </a:solidFill>
                <a:latin typeface="Times New Roman" panose="02020603050405020304" pitchFamily="18" charset="0"/>
                <a:cs typeface="Times New Roman" panose="02020603050405020304" pitchFamily="18" charset="0"/>
              </a:rPr>
              <a:t>Парная диаграмма.</a:t>
            </a:r>
            <a:endParaRPr lang="ru-RU" sz="1200" cap="none" dirty="0">
              <a:solidFill>
                <a:schemeClr val="bg1"/>
              </a:solidFill>
              <a:latin typeface="Times New Roman" panose="02020603050405020304" pitchFamily="18" charset="0"/>
              <a:cs typeface="Times New Roman" panose="02020603050405020304" pitchFamily="18" charset="0"/>
            </a:endParaRPr>
          </a:p>
          <a:p>
            <a:pPr>
              <a:lnSpc>
                <a:spcPct val="110000"/>
              </a:lnSpc>
              <a:buClr>
                <a:schemeClr val="bg1"/>
              </a:buClr>
            </a:pPr>
            <a:r>
              <a:rPr lang="ru-RU" sz="1400" cap="none" dirty="0" smtClean="0">
                <a:solidFill>
                  <a:schemeClr val="bg1"/>
                </a:solidFill>
                <a:latin typeface="Times New Roman" panose="02020603050405020304" pitchFamily="18" charset="0"/>
                <a:cs typeface="Times New Roman" panose="02020603050405020304" pitchFamily="18" charset="0"/>
              </a:rPr>
              <a:t>Наличие выбросов.</a:t>
            </a:r>
            <a:endParaRPr lang="ru-RU" sz="1400" cap="none" dirty="0">
              <a:solidFill>
                <a:schemeClr val="bg1"/>
              </a:solidFill>
              <a:latin typeface="Times New Roman" panose="02020603050405020304" pitchFamily="18" charset="0"/>
              <a:cs typeface="Times New Roman" panose="02020603050405020304" pitchFamily="18" charset="0"/>
            </a:endParaRPr>
          </a:p>
        </p:txBody>
      </p:sp>
      <p:pic>
        <p:nvPicPr>
          <p:cNvPr id="12" name="Рисунок 11" descr="C:\Users\Зоя\Desktop\Обучение\диплом\Итоговая версия\11.png"/>
          <p:cNvPicPr/>
          <p:nvPr/>
        </p:nvPicPr>
        <p:blipFill>
          <a:blip r:embed="rId3"/>
          <a:srcRect/>
          <a:stretch>
            <a:fillRect/>
          </a:stretch>
        </p:blipFill>
        <p:spPr bwMode="auto">
          <a:xfrm>
            <a:off x="3896623" y="138022"/>
            <a:ext cx="3461709" cy="2285999"/>
          </a:xfrm>
          <a:prstGeom prst="rect">
            <a:avLst/>
          </a:prstGeom>
          <a:noFill/>
          <a:ln w="9525">
            <a:noFill/>
            <a:miter lim="800000"/>
            <a:headEnd/>
            <a:tailEnd/>
          </a:ln>
        </p:spPr>
      </p:pic>
      <p:pic>
        <p:nvPicPr>
          <p:cNvPr id="13" name="Рисунок 12" descr="C:\Users\Зоя\Desktop\Обучение\диплом\Итоговая версия\2.png"/>
          <p:cNvPicPr/>
          <p:nvPr/>
        </p:nvPicPr>
        <p:blipFill>
          <a:blip r:embed="rId4" cstate="print"/>
          <a:srcRect/>
          <a:stretch>
            <a:fillRect/>
          </a:stretch>
        </p:blipFill>
        <p:spPr bwMode="auto">
          <a:xfrm>
            <a:off x="3875226" y="2513018"/>
            <a:ext cx="3250194" cy="2317774"/>
          </a:xfrm>
          <a:prstGeom prst="rect">
            <a:avLst/>
          </a:prstGeom>
          <a:noFill/>
          <a:ln w="9525">
            <a:noFill/>
            <a:miter lim="800000"/>
            <a:headEnd/>
            <a:tailEnd/>
          </a:ln>
        </p:spPr>
      </p:pic>
      <p:pic>
        <p:nvPicPr>
          <p:cNvPr id="14" name="Рисунок 13" descr="C:\Users\Зоя\Desktop\Обучение\диплом\Итоговая версия\3.png"/>
          <p:cNvPicPr/>
          <p:nvPr/>
        </p:nvPicPr>
        <p:blipFill>
          <a:blip r:embed="rId5" cstate="print"/>
          <a:srcRect/>
          <a:stretch>
            <a:fillRect/>
          </a:stretch>
        </p:blipFill>
        <p:spPr bwMode="auto">
          <a:xfrm>
            <a:off x="3962552" y="4844449"/>
            <a:ext cx="3628694" cy="1823770"/>
          </a:xfrm>
          <a:prstGeom prst="rect">
            <a:avLst/>
          </a:prstGeom>
          <a:noFill/>
          <a:ln w="9525">
            <a:noFill/>
            <a:miter lim="800000"/>
            <a:headEnd/>
            <a:tailEnd/>
          </a:ln>
        </p:spPr>
      </p:pic>
      <p:pic>
        <p:nvPicPr>
          <p:cNvPr id="15" name="Рисунок 14" descr="C:\Users\Зоя\Desktop\Обучение\диплом\Итоговая версия\1.png"/>
          <p:cNvPicPr/>
          <p:nvPr/>
        </p:nvPicPr>
        <p:blipFill>
          <a:blip r:embed="rId6"/>
          <a:srcRect/>
          <a:stretch>
            <a:fillRect/>
          </a:stretch>
        </p:blipFill>
        <p:spPr bwMode="auto">
          <a:xfrm>
            <a:off x="7410091" y="207033"/>
            <a:ext cx="4511614" cy="2441275"/>
          </a:xfrm>
          <a:prstGeom prst="rect">
            <a:avLst/>
          </a:prstGeom>
          <a:noFill/>
          <a:ln w="9525">
            <a:noFill/>
            <a:miter lim="800000"/>
            <a:headEnd/>
            <a:tailEnd/>
          </a:ln>
        </p:spPr>
      </p:pic>
      <p:pic>
        <p:nvPicPr>
          <p:cNvPr id="16" name="Рисунок 15" descr="C:\Users\Зоя\Desktop\Обучение\диплом\Итоговая версия\4.png"/>
          <p:cNvPicPr/>
          <p:nvPr/>
        </p:nvPicPr>
        <p:blipFill>
          <a:blip r:embed="rId7" cstate="print"/>
          <a:srcRect/>
          <a:stretch>
            <a:fillRect/>
          </a:stretch>
        </p:blipFill>
        <p:spPr bwMode="auto">
          <a:xfrm>
            <a:off x="7703389" y="2725948"/>
            <a:ext cx="4218318" cy="2665562"/>
          </a:xfrm>
          <a:prstGeom prst="rect">
            <a:avLst/>
          </a:prstGeom>
          <a:noFill/>
          <a:ln w="9525">
            <a:noFill/>
            <a:miter lim="800000"/>
            <a:headEnd/>
            <a:tailEnd/>
          </a:ln>
        </p:spPr>
      </p:pic>
      <p:sp>
        <p:nvSpPr>
          <p:cNvPr id="19" name="TextBox 18"/>
          <p:cNvSpPr txBox="1"/>
          <p:nvPr/>
        </p:nvSpPr>
        <p:spPr>
          <a:xfrm>
            <a:off x="7712014" y="5460522"/>
            <a:ext cx="4339087" cy="1077218"/>
          </a:xfrm>
          <a:prstGeom prst="rect">
            <a:avLst/>
          </a:prstGeom>
          <a:noFill/>
        </p:spPr>
        <p:txBody>
          <a:bodyPr wrap="square" rtlCol="0">
            <a:spAutoFit/>
          </a:bodyPr>
          <a:lstStyle/>
          <a:p>
            <a:r>
              <a:rPr lang="ru-RU" sz="1600" dirty="0" smtClean="0"/>
              <a:t>Отмечаем наличие выбросов. Выбросы во входных данных могут исказить результаты анализа Очистим данные от выбросов методом </a:t>
            </a:r>
            <a:r>
              <a:rPr lang="ru-RU" sz="1600" dirty="0" err="1" smtClean="0"/>
              <a:t>межквартильного</a:t>
            </a:r>
            <a:r>
              <a:rPr lang="ru-RU" sz="1600" dirty="0" smtClean="0"/>
              <a:t> расстояния.</a:t>
            </a:r>
            <a:endParaRPr lang="ru-RU" sz="1600" dirty="0"/>
          </a:p>
        </p:txBody>
      </p:sp>
    </p:spTree>
    <p:extLst>
      <p:ext uri="{BB962C8B-B14F-4D97-AF65-F5344CB8AC3E}">
        <p14:creationId xmlns:p14="http://schemas.microsoft.com/office/powerpoint/2010/main" xmlns="" val="322081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5533"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9079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1.2 Разведочный анализ данных.</a:t>
            </a:r>
          </a:p>
          <a:p>
            <a:pPr algn="ctr"/>
            <a:endParaRPr lang="ru-RU" sz="2800" b="1" dirty="0">
              <a:solidFill>
                <a:schemeClr val="bg1"/>
              </a:solidFill>
              <a:latin typeface="Times New Roman" panose="02020603050405020304" pitchFamily="18" charset="0"/>
              <a:ea typeface="+mn-ea"/>
              <a:cs typeface="Times New Roman" panose="02020603050405020304" pitchFamily="18" charset="0"/>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93658" y="1250439"/>
            <a:ext cx="3418663" cy="2324227"/>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Clr>
                <a:schemeClr val="bg1"/>
              </a:buClr>
              <a:buNone/>
            </a:pPr>
            <a:endParaRPr lang="ru-RU" sz="1400" dirty="0">
              <a:solidFill>
                <a:schemeClr val="bg1"/>
              </a:solidFill>
              <a:latin typeface="Times New Roman" panose="02020603050405020304" pitchFamily="18" charset="0"/>
              <a:cs typeface="Times New Roman" panose="02020603050405020304" pitchFamily="18" charset="0"/>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4714" y="1043797"/>
            <a:ext cx="3418663" cy="4771956"/>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400" cap="none" dirty="0" smtClean="0">
              <a:solidFill>
                <a:schemeClr val="bg1"/>
              </a:solidFill>
              <a:latin typeface="Times New Roman" panose="02020603050405020304" pitchFamily="18" charset="0"/>
              <a:cs typeface="Times New Roman" panose="02020603050405020304" pitchFamily="18" charset="0"/>
            </a:endParaRPr>
          </a:p>
        </p:txBody>
      </p:sp>
      <p:sp>
        <p:nvSpPr>
          <p:cNvPr id="17" name="TextBox 16"/>
          <p:cNvSpPr txBox="1"/>
          <p:nvPr/>
        </p:nvSpPr>
        <p:spPr>
          <a:xfrm>
            <a:off x="3735237" y="215661"/>
            <a:ext cx="7962182" cy="1446550"/>
          </a:xfrm>
          <a:prstGeom prst="rect">
            <a:avLst/>
          </a:prstGeom>
          <a:noFill/>
        </p:spPr>
        <p:txBody>
          <a:bodyPr wrap="square" rtlCol="0">
            <a:spAutoFit/>
          </a:bodyPr>
          <a:lstStyle/>
          <a:p>
            <a:r>
              <a:rPr lang="ru-RU" sz="1400" dirty="0" smtClean="0"/>
              <a:t>Нормализуем данные с помощью </a:t>
            </a:r>
            <a:r>
              <a:rPr lang="ru-RU" sz="1400" b="1" dirty="0" err="1" smtClean="0"/>
              <a:t>Normalizer</a:t>
            </a:r>
            <a:r>
              <a:rPr lang="ru-RU" sz="1400" b="1" dirty="0" smtClean="0"/>
              <a:t>.</a:t>
            </a:r>
            <a:r>
              <a:rPr lang="ru-RU" sz="1400" dirty="0" smtClean="0"/>
              <a:t> Сохраним </a:t>
            </a:r>
            <a:r>
              <a:rPr lang="ru-RU" sz="1400" dirty="0" err="1" smtClean="0"/>
              <a:t>датасет</a:t>
            </a:r>
            <a:r>
              <a:rPr lang="ru-RU" sz="1400" dirty="0" smtClean="0"/>
              <a:t> после предобработки. Построим парную диаграмму.  Диагональ иллюстрирует гистограммы каждого признака (левый треугольник парной диаграммы - зеркальное отражение правого). Выведем корреляцию между признаками в табличной форме.</a:t>
            </a:r>
          </a:p>
          <a:p>
            <a:endParaRPr lang="ru-RU" sz="1400" dirty="0" smtClean="0"/>
          </a:p>
          <a:p>
            <a:endParaRPr lang="ru-RU" dirty="0"/>
          </a:p>
        </p:txBody>
      </p:sp>
      <p:pic>
        <p:nvPicPr>
          <p:cNvPr id="20" name="Рисунок 19"/>
          <p:cNvPicPr/>
          <p:nvPr/>
        </p:nvPicPr>
        <p:blipFill>
          <a:blip r:embed="rId3"/>
          <a:srcRect l="20074" t="25726" r="13809" b="11147"/>
          <a:stretch>
            <a:fillRect/>
          </a:stretch>
        </p:blipFill>
        <p:spPr bwMode="auto">
          <a:xfrm>
            <a:off x="3812875" y="1121434"/>
            <a:ext cx="3899139" cy="2337758"/>
          </a:xfrm>
          <a:prstGeom prst="rect">
            <a:avLst/>
          </a:prstGeom>
          <a:noFill/>
          <a:ln w="9525">
            <a:noFill/>
            <a:miter lim="800000"/>
            <a:headEnd/>
            <a:tailEnd/>
          </a:ln>
        </p:spPr>
      </p:pic>
      <p:pic>
        <p:nvPicPr>
          <p:cNvPr id="21" name="Рисунок 20" descr="C:\Users\Зоя\Desktop\Обучение\диплом\Итоговая версия\18.png"/>
          <p:cNvPicPr/>
          <p:nvPr/>
        </p:nvPicPr>
        <p:blipFill>
          <a:blip r:embed="rId4" cstate="print"/>
          <a:srcRect/>
          <a:stretch>
            <a:fillRect/>
          </a:stretch>
        </p:blipFill>
        <p:spPr bwMode="auto">
          <a:xfrm>
            <a:off x="7895722" y="1002809"/>
            <a:ext cx="3439388" cy="3845236"/>
          </a:xfrm>
          <a:prstGeom prst="rect">
            <a:avLst/>
          </a:prstGeom>
          <a:noFill/>
          <a:ln w="9525">
            <a:noFill/>
            <a:miter lim="800000"/>
            <a:headEnd/>
            <a:tailEnd/>
          </a:ln>
        </p:spPr>
      </p:pic>
      <p:sp>
        <p:nvSpPr>
          <p:cNvPr id="22" name="TextBox 21"/>
          <p:cNvSpPr txBox="1"/>
          <p:nvPr/>
        </p:nvSpPr>
        <p:spPr>
          <a:xfrm>
            <a:off x="7927676" y="4822165"/>
            <a:ext cx="3735239" cy="1661993"/>
          </a:xfrm>
          <a:prstGeom prst="rect">
            <a:avLst/>
          </a:prstGeom>
          <a:noFill/>
        </p:spPr>
        <p:txBody>
          <a:bodyPr wrap="square" rtlCol="0">
            <a:spAutoFit/>
          </a:bodyPr>
          <a:lstStyle/>
          <a:p>
            <a:r>
              <a:rPr lang="ru-RU" sz="1400" dirty="0" smtClean="0"/>
              <a:t>Создадим переменную для названия всех столбцов, которую будем использовать для построения графиков зависимости между переменными. Визуально выявить явные связи между переменными проблематично, продолжим анализ данных. </a:t>
            </a:r>
          </a:p>
          <a:p>
            <a:endParaRPr lang="ru-RU" dirty="0"/>
          </a:p>
        </p:txBody>
      </p:sp>
      <p:pic>
        <p:nvPicPr>
          <p:cNvPr id="24" name="Рисунок 23"/>
          <p:cNvPicPr/>
          <p:nvPr/>
        </p:nvPicPr>
        <p:blipFill>
          <a:blip r:embed="rId5"/>
          <a:srcRect l="19841" t="28008" r="14624" b="12863"/>
          <a:stretch>
            <a:fillRect/>
          </a:stretch>
        </p:blipFill>
        <p:spPr bwMode="auto">
          <a:xfrm>
            <a:off x="3786961" y="3555521"/>
            <a:ext cx="4054451" cy="2690004"/>
          </a:xfrm>
          <a:prstGeom prst="rect">
            <a:avLst/>
          </a:prstGeom>
          <a:noFill/>
          <a:ln w="9525">
            <a:noFill/>
            <a:miter lim="800000"/>
            <a:headEnd/>
            <a:tailEnd/>
          </a:ln>
        </p:spPr>
      </p:pic>
      <p:sp>
        <p:nvSpPr>
          <p:cNvPr id="25" name="TextBox 24"/>
          <p:cNvSpPr txBox="1"/>
          <p:nvPr/>
        </p:nvSpPr>
        <p:spPr>
          <a:xfrm>
            <a:off x="7962182" y="5080958"/>
            <a:ext cx="3830127" cy="307777"/>
          </a:xfrm>
          <a:prstGeom prst="rect">
            <a:avLst/>
          </a:prstGeom>
          <a:noFill/>
        </p:spPr>
        <p:txBody>
          <a:bodyPr wrap="square" rtlCol="0">
            <a:spAutoFit/>
          </a:bodyPr>
          <a:lstStyle/>
          <a:p>
            <a:endParaRPr lang="ru-RU" sz="1400" dirty="0"/>
          </a:p>
        </p:txBody>
      </p:sp>
    </p:spTree>
    <p:extLst>
      <p:ext uri="{BB962C8B-B14F-4D97-AF65-F5344CB8AC3E}">
        <p14:creationId xmlns:p14="http://schemas.microsoft.com/office/powerpoint/2010/main" xmlns="" val="322081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2. Практическая часть.</a:t>
            </a:r>
            <a:endParaRPr lang="ru-RU" sz="1600" b="1" cap="all" dirty="0">
              <a:solidFill>
                <a:schemeClr val="bg1"/>
              </a:solidFill>
              <a:latin typeface="+mn-lt"/>
              <a:ea typeface="+mn-ea"/>
              <a:cs typeface="+mn-cs"/>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0622" y="1242875"/>
            <a:ext cx="3418663" cy="4605834"/>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None/>
            </a:pPr>
            <a:r>
              <a:rPr lang="ru-RU" sz="1600" b="1" cap="all" dirty="0" smtClean="0">
                <a:solidFill>
                  <a:schemeClr val="bg1"/>
                </a:solidFill>
              </a:rPr>
              <a:t>2.1. Прогнозирование </a:t>
            </a:r>
            <a:r>
              <a:rPr lang="ru-RU" sz="1600" b="1" cap="all" dirty="0" err="1" smtClean="0">
                <a:solidFill>
                  <a:schemeClr val="bg1"/>
                </a:solidFill>
              </a:rPr>
              <a:t>парамера</a:t>
            </a:r>
            <a:r>
              <a:rPr lang="ru-RU" sz="1600" b="1" cap="all" dirty="0" smtClean="0">
                <a:solidFill>
                  <a:schemeClr val="bg1"/>
                </a:solidFill>
              </a:rPr>
              <a:t> "Прочность при растяжении, МПа".</a:t>
            </a:r>
          </a:p>
          <a:p>
            <a:pPr lvl="1">
              <a:buNone/>
            </a:pPr>
            <a:endParaRPr lang="ru-RU" sz="1600" b="1" cap="all" dirty="0" smtClean="0">
              <a:solidFill>
                <a:schemeClr val="bg1"/>
              </a:solidFill>
            </a:endParaRPr>
          </a:p>
          <a:p>
            <a:pPr lvl="1">
              <a:buNone/>
            </a:pPr>
            <a:r>
              <a:rPr lang="ru-RU" sz="1600" b="1" dirty="0" smtClean="0">
                <a:solidFill>
                  <a:schemeClr val="bg1"/>
                </a:solidFill>
              </a:rPr>
              <a:t>2.1.1. Алгоритм машинного обучения</a:t>
            </a:r>
            <a:r>
              <a:rPr lang="en-US" sz="1600" b="1" dirty="0" smtClean="0">
                <a:solidFill>
                  <a:schemeClr val="bg1"/>
                </a:solidFill>
              </a:rPr>
              <a:t> Random Forest </a:t>
            </a:r>
            <a:r>
              <a:rPr lang="en-US" sz="1600" b="1" dirty="0" err="1" smtClean="0">
                <a:solidFill>
                  <a:schemeClr val="bg1"/>
                </a:solidFill>
              </a:rPr>
              <a:t>Regressor</a:t>
            </a:r>
            <a:r>
              <a:rPr lang="en-US" sz="1600" b="1" dirty="0" smtClean="0">
                <a:solidFill>
                  <a:schemeClr val="bg1"/>
                </a:solidFill>
              </a:rPr>
              <a:t>.</a:t>
            </a:r>
          </a:p>
          <a:p>
            <a:pPr lvl="1">
              <a:buNone/>
            </a:pPr>
            <a:endParaRPr lang="en-US" sz="1600" b="1" dirty="0" smtClean="0">
              <a:solidFill>
                <a:schemeClr val="bg1"/>
              </a:solidFill>
            </a:endParaRPr>
          </a:p>
          <a:p>
            <a:pPr lvl="1">
              <a:buNone/>
            </a:pPr>
            <a:r>
              <a:rPr lang="en-US" sz="1600" b="1" dirty="0" smtClean="0">
                <a:solidFill>
                  <a:schemeClr val="bg1"/>
                </a:solidFill>
              </a:rPr>
              <a:t>2.1.2. </a:t>
            </a:r>
            <a:r>
              <a:rPr lang="ru-RU" sz="1600" b="1" dirty="0" smtClean="0">
                <a:solidFill>
                  <a:schemeClr val="bg1"/>
                </a:solidFill>
              </a:rPr>
              <a:t>Алгоритм машинного обучения</a:t>
            </a:r>
            <a:r>
              <a:rPr lang="en-US" sz="1600" b="1" dirty="0" smtClean="0">
                <a:solidFill>
                  <a:schemeClr val="bg1"/>
                </a:solidFill>
              </a:rPr>
              <a:t> Linear </a:t>
            </a:r>
            <a:r>
              <a:rPr lang="en-US" sz="1600" b="1" dirty="0" err="1" smtClean="0">
                <a:solidFill>
                  <a:schemeClr val="bg1"/>
                </a:solidFill>
              </a:rPr>
              <a:t>Regressor</a:t>
            </a:r>
            <a:r>
              <a:rPr lang="en-US" sz="1600" b="1" dirty="0" smtClean="0">
                <a:solidFill>
                  <a:schemeClr val="bg1"/>
                </a:solidFill>
              </a:rPr>
              <a:t>.</a:t>
            </a:r>
            <a:endParaRPr lang="ru-RU" sz="1600" b="1" dirty="0" smtClean="0">
              <a:solidFill>
                <a:schemeClr val="bg1"/>
              </a:solidFill>
            </a:endParaRPr>
          </a:p>
          <a:p>
            <a:pPr lvl="1">
              <a:buNone/>
            </a:pPr>
            <a:endParaRPr lang="ru-RU" sz="1600" b="1" cap="all" dirty="0" smtClean="0">
              <a:solidFill>
                <a:schemeClr val="bg1"/>
              </a:solidFill>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6222" y="3379805"/>
            <a:ext cx="3418663" cy="269969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700" cap="none" dirty="0">
              <a:solidFill>
                <a:schemeClr val="bg1"/>
              </a:solidFill>
              <a:latin typeface="Times New Roman" panose="02020603050405020304" pitchFamily="18" charset="0"/>
              <a:cs typeface="Times New Roman" panose="02020603050405020304" pitchFamily="18" charset="0"/>
            </a:endParaRPr>
          </a:p>
        </p:txBody>
      </p:sp>
      <p:sp>
        <p:nvSpPr>
          <p:cNvPr id="25" name="TextBox 24"/>
          <p:cNvSpPr txBox="1"/>
          <p:nvPr/>
        </p:nvSpPr>
        <p:spPr>
          <a:xfrm>
            <a:off x="3786996" y="103519"/>
            <a:ext cx="8272732" cy="1077218"/>
          </a:xfrm>
          <a:prstGeom prst="rect">
            <a:avLst/>
          </a:prstGeom>
          <a:noFill/>
        </p:spPr>
        <p:txBody>
          <a:bodyPr wrap="square" rtlCol="0">
            <a:spAutoFit/>
          </a:bodyPr>
          <a:lstStyle/>
          <a:p>
            <a:r>
              <a:rPr lang="ru-RU" sz="1600" dirty="0" smtClean="0"/>
              <a:t>Создадим алгоритм машинного обучения, который будет определять значения параметра "Прочность при растяжении, МПа". Разбиваем нормализованный </a:t>
            </a:r>
            <a:r>
              <a:rPr lang="ru-RU" sz="1600" dirty="0" err="1" smtClean="0"/>
              <a:t>датасет</a:t>
            </a:r>
            <a:r>
              <a:rPr lang="ru-RU" sz="1600" dirty="0" smtClean="0"/>
              <a:t> на тестовую, тренировочную выборки. Для обучения используем 70% данных, а для тестирования — 30%. Перемешиваем данные.</a:t>
            </a:r>
          </a:p>
        </p:txBody>
      </p:sp>
      <p:sp>
        <p:nvSpPr>
          <p:cNvPr id="26" name="TextBox 25"/>
          <p:cNvSpPr txBox="1"/>
          <p:nvPr/>
        </p:nvSpPr>
        <p:spPr>
          <a:xfrm>
            <a:off x="3856009" y="1259457"/>
            <a:ext cx="4304580" cy="1292662"/>
          </a:xfrm>
          <a:prstGeom prst="rect">
            <a:avLst/>
          </a:prstGeom>
          <a:noFill/>
        </p:spPr>
        <p:txBody>
          <a:bodyPr wrap="square" rtlCol="0">
            <a:spAutoFit/>
          </a:bodyPr>
          <a:lstStyle/>
          <a:p>
            <a:r>
              <a:rPr lang="en-US" sz="1300" b="1" dirty="0" smtClean="0"/>
              <a:t>Random Forest </a:t>
            </a:r>
            <a:r>
              <a:rPr lang="en-US" sz="1300" b="1" dirty="0" err="1" smtClean="0"/>
              <a:t>Regressor</a:t>
            </a:r>
            <a:r>
              <a:rPr lang="en-US" sz="1300" dirty="0" smtClean="0"/>
              <a:t> Results Train: Test score: 0.4</a:t>
            </a:r>
            <a:r>
              <a:rPr lang="ru-RU" sz="1300" dirty="0" smtClean="0"/>
              <a:t>1</a:t>
            </a:r>
            <a:r>
              <a:rPr lang="en-US" sz="1300" dirty="0" smtClean="0"/>
              <a:t> </a:t>
            </a:r>
            <a:endParaRPr lang="ru-RU" sz="1300" dirty="0" smtClean="0"/>
          </a:p>
          <a:p>
            <a:r>
              <a:rPr lang="en-US" sz="1300" dirty="0" smtClean="0"/>
              <a:t>RF_MAE: 0 </a:t>
            </a:r>
            <a:endParaRPr lang="ru-RU" sz="1300" dirty="0" smtClean="0"/>
          </a:p>
          <a:p>
            <a:r>
              <a:rPr lang="en-US" sz="1300" dirty="0" smtClean="0"/>
              <a:t>RF_MAPE: </a:t>
            </a:r>
            <a:r>
              <a:rPr lang="ru-RU" sz="1300" dirty="0" smtClean="0"/>
              <a:t>2.33</a:t>
            </a:r>
          </a:p>
          <a:p>
            <a:r>
              <a:rPr lang="en-US" sz="1300" dirty="0" smtClean="0"/>
              <a:t>RF_MSE: 0.04</a:t>
            </a:r>
            <a:endParaRPr lang="ru-RU" sz="1300" dirty="0" smtClean="0"/>
          </a:p>
          <a:p>
            <a:r>
              <a:rPr lang="en-US" sz="1300" dirty="0" smtClean="0"/>
              <a:t>RF_RMSE: 0.19 </a:t>
            </a:r>
            <a:endParaRPr lang="ru-RU" sz="1300" dirty="0" smtClean="0"/>
          </a:p>
          <a:p>
            <a:r>
              <a:rPr lang="en-US" sz="1300" b="1" dirty="0" smtClean="0"/>
              <a:t>Random Forest </a:t>
            </a:r>
            <a:r>
              <a:rPr lang="en-US" sz="1300" b="1" dirty="0" err="1" smtClean="0"/>
              <a:t>Regressor</a:t>
            </a:r>
            <a:r>
              <a:rPr lang="en-US" sz="1300" b="1" dirty="0" smtClean="0"/>
              <a:t> </a:t>
            </a:r>
            <a:r>
              <a:rPr lang="en-US" sz="1300" dirty="0" smtClean="0"/>
              <a:t>Results: Test score: 0.0</a:t>
            </a:r>
            <a:r>
              <a:rPr lang="ru-RU" sz="1300" dirty="0" smtClean="0"/>
              <a:t>1</a:t>
            </a:r>
            <a:endParaRPr lang="ru-RU" sz="1300" dirty="0"/>
          </a:p>
        </p:txBody>
      </p:sp>
      <p:pic>
        <p:nvPicPr>
          <p:cNvPr id="27" name="Рисунок 26" descr="C:\Users\Зоя\Desktop\Обучение\диплом\Итоговая версия\5.png"/>
          <p:cNvPicPr/>
          <p:nvPr/>
        </p:nvPicPr>
        <p:blipFill>
          <a:blip r:embed="rId3"/>
          <a:srcRect/>
          <a:stretch>
            <a:fillRect/>
          </a:stretch>
        </p:blipFill>
        <p:spPr bwMode="auto">
          <a:xfrm>
            <a:off x="3758284" y="2518914"/>
            <a:ext cx="8111664" cy="1897812"/>
          </a:xfrm>
          <a:prstGeom prst="rect">
            <a:avLst/>
          </a:prstGeom>
          <a:noFill/>
          <a:ln w="9525">
            <a:noFill/>
            <a:miter lim="800000"/>
            <a:headEnd/>
            <a:tailEnd/>
          </a:ln>
        </p:spPr>
      </p:pic>
      <p:pic>
        <p:nvPicPr>
          <p:cNvPr id="28" name="Рисунок 27" descr="C:\Users\Зоя\Desktop\Обучение\диплом\Итоговая версия\6.png"/>
          <p:cNvPicPr/>
          <p:nvPr/>
        </p:nvPicPr>
        <p:blipFill>
          <a:blip r:embed="rId4"/>
          <a:srcRect/>
          <a:stretch>
            <a:fillRect/>
          </a:stretch>
        </p:blipFill>
        <p:spPr bwMode="auto">
          <a:xfrm>
            <a:off x="3890514" y="4520243"/>
            <a:ext cx="8143335" cy="1966822"/>
          </a:xfrm>
          <a:prstGeom prst="rect">
            <a:avLst/>
          </a:prstGeom>
          <a:noFill/>
          <a:ln w="9525">
            <a:noFill/>
            <a:miter lim="800000"/>
            <a:headEnd/>
            <a:tailEnd/>
          </a:ln>
        </p:spPr>
      </p:pic>
      <p:sp>
        <p:nvSpPr>
          <p:cNvPr id="30" name="TextBox 29"/>
          <p:cNvSpPr txBox="1"/>
          <p:nvPr/>
        </p:nvSpPr>
        <p:spPr>
          <a:xfrm>
            <a:off x="7755147" y="1242204"/>
            <a:ext cx="4045789" cy="1569660"/>
          </a:xfrm>
          <a:prstGeom prst="rect">
            <a:avLst/>
          </a:prstGeom>
          <a:noFill/>
        </p:spPr>
        <p:txBody>
          <a:bodyPr wrap="square" rtlCol="0">
            <a:spAutoFit/>
          </a:bodyPr>
          <a:lstStyle/>
          <a:p>
            <a:r>
              <a:rPr lang="en-US" sz="1300" b="1" dirty="0" smtClean="0"/>
              <a:t>Linear </a:t>
            </a:r>
            <a:r>
              <a:rPr lang="en-US" sz="1300" b="1" dirty="0" err="1" smtClean="0"/>
              <a:t>Regressor</a:t>
            </a:r>
            <a:r>
              <a:rPr lang="en-US" sz="1300" b="1" dirty="0" smtClean="0"/>
              <a:t> </a:t>
            </a:r>
            <a:r>
              <a:rPr lang="en-US" sz="1300" dirty="0" smtClean="0"/>
              <a:t>Results Train: Test score: 0.02 </a:t>
            </a:r>
            <a:endParaRPr lang="ru-RU" sz="1300" dirty="0" smtClean="0"/>
          </a:p>
          <a:p>
            <a:r>
              <a:rPr lang="en-US" sz="1300" dirty="0" smtClean="0"/>
              <a:t>RF_MAE: 0 </a:t>
            </a:r>
            <a:endParaRPr lang="ru-RU" sz="1300" dirty="0" smtClean="0"/>
          </a:p>
          <a:p>
            <a:r>
              <a:rPr lang="en-US" sz="1300" dirty="0" smtClean="0"/>
              <a:t>RF_MAPE: </a:t>
            </a:r>
            <a:r>
              <a:rPr lang="ru-RU" sz="1300" dirty="0" smtClean="0"/>
              <a:t>2.</a:t>
            </a:r>
            <a:r>
              <a:rPr lang="en-US" sz="1300" dirty="0" smtClean="0"/>
              <a:t>5</a:t>
            </a:r>
            <a:endParaRPr lang="ru-RU" sz="1300" dirty="0" smtClean="0"/>
          </a:p>
          <a:p>
            <a:r>
              <a:rPr lang="en-US" sz="1300" dirty="0" smtClean="0"/>
              <a:t>RF_MSE: 0.04</a:t>
            </a:r>
            <a:endParaRPr lang="ru-RU" sz="1300" dirty="0" smtClean="0"/>
          </a:p>
          <a:p>
            <a:r>
              <a:rPr lang="en-US" sz="1300" dirty="0" smtClean="0"/>
              <a:t>RF_RMSE: 0.19 </a:t>
            </a:r>
            <a:endParaRPr lang="ru-RU" sz="1300" dirty="0" smtClean="0"/>
          </a:p>
          <a:p>
            <a:r>
              <a:rPr lang="en-US" sz="1300" b="1" dirty="0" smtClean="0"/>
              <a:t>Linear </a:t>
            </a:r>
            <a:r>
              <a:rPr lang="en-US" sz="1300" b="1" dirty="0" err="1" smtClean="0"/>
              <a:t>Regressor</a:t>
            </a:r>
            <a:r>
              <a:rPr lang="en-US" sz="1300" b="1" dirty="0" smtClean="0"/>
              <a:t> </a:t>
            </a:r>
            <a:r>
              <a:rPr lang="en-US" sz="1300" dirty="0" smtClean="0"/>
              <a:t>Results: Test score: -0.0</a:t>
            </a:r>
            <a:r>
              <a:rPr lang="ru-RU" sz="1300" dirty="0" smtClean="0"/>
              <a:t>1</a:t>
            </a:r>
          </a:p>
          <a:p>
            <a:endParaRPr lang="ru-RU" dirty="0"/>
          </a:p>
        </p:txBody>
      </p:sp>
    </p:spTree>
    <p:extLst>
      <p:ext uri="{BB962C8B-B14F-4D97-AF65-F5344CB8AC3E}">
        <p14:creationId xmlns:p14="http://schemas.microsoft.com/office/powerpoint/2010/main" xmlns="" val="2923701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2. Практическая часть.</a:t>
            </a:r>
            <a:endParaRPr lang="ru-RU" sz="1600" b="1" cap="all" dirty="0">
              <a:solidFill>
                <a:schemeClr val="bg1"/>
              </a:solidFill>
              <a:latin typeface="+mn-lt"/>
              <a:ea typeface="+mn-ea"/>
              <a:cs typeface="+mn-cs"/>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0622" y="1518249"/>
            <a:ext cx="3418663" cy="5857335"/>
          </a:xfrm>
          <a:prstGeom prst="rect">
            <a:avLst/>
          </a:prstGeom>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None/>
            </a:pPr>
            <a:endParaRPr lang="en-US" sz="1600" b="1" cap="all" dirty="0" smtClean="0">
              <a:solidFill>
                <a:schemeClr val="bg1"/>
              </a:solidFill>
            </a:endParaRPr>
          </a:p>
          <a:p>
            <a:pPr lvl="1">
              <a:buNone/>
            </a:pPr>
            <a:endParaRPr lang="en-US" sz="1600" b="1" cap="all" dirty="0" smtClean="0">
              <a:solidFill>
                <a:schemeClr val="bg1"/>
              </a:solidFill>
            </a:endParaRPr>
          </a:p>
          <a:p>
            <a:pPr lvl="1">
              <a:buNone/>
            </a:pPr>
            <a:endParaRPr lang="ru-RU" sz="1600" b="1" cap="all" dirty="0" smtClean="0">
              <a:solidFill>
                <a:schemeClr val="bg1"/>
              </a:solidFill>
            </a:endParaRPr>
          </a:p>
          <a:p>
            <a:pPr lvl="1">
              <a:buNone/>
            </a:pPr>
            <a:r>
              <a:rPr lang="ru-RU" sz="1600" b="1" cap="all" dirty="0" smtClean="0">
                <a:solidFill>
                  <a:schemeClr val="bg1"/>
                </a:solidFill>
              </a:rPr>
              <a:t>2.1. Прогнозирование параметра "Прочность при растяжении, МПа".</a:t>
            </a:r>
          </a:p>
          <a:p>
            <a:pPr lvl="1">
              <a:buNone/>
            </a:pPr>
            <a:endParaRPr lang="ru-RU" sz="1600" b="1" cap="all" dirty="0" smtClean="0">
              <a:solidFill>
                <a:schemeClr val="bg1"/>
              </a:solidFill>
            </a:endParaRPr>
          </a:p>
          <a:p>
            <a:pPr lvl="1">
              <a:buNone/>
            </a:pPr>
            <a:r>
              <a:rPr lang="ru-RU" sz="1600" b="1" dirty="0" smtClean="0">
                <a:solidFill>
                  <a:schemeClr val="bg1"/>
                </a:solidFill>
              </a:rPr>
              <a:t>2.1.</a:t>
            </a:r>
            <a:r>
              <a:rPr lang="en-US" sz="1600" b="1" dirty="0" smtClean="0">
                <a:solidFill>
                  <a:schemeClr val="bg1"/>
                </a:solidFill>
              </a:rPr>
              <a:t>3</a:t>
            </a:r>
            <a:r>
              <a:rPr lang="ru-RU" sz="1600" b="1" dirty="0" smtClean="0">
                <a:solidFill>
                  <a:schemeClr val="bg1"/>
                </a:solidFill>
              </a:rPr>
              <a:t>. Алгоритм машинного обучения</a:t>
            </a:r>
            <a:r>
              <a:rPr lang="en-US" sz="1600" b="1" dirty="0" smtClean="0">
                <a:solidFill>
                  <a:schemeClr val="bg1"/>
                </a:solidFill>
              </a:rPr>
              <a:t> K Neighbors </a:t>
            </a:r>
            <a:r>
              <a:rPr lang="en-US" sz="1600" b="1" dirty="0" err="1" smtClean="0">
                <a:solidFill>
                  <a:schemeClr val="bg1"/>
                </a:solidFill>
              </a:rPr>
              <a:t>Regressor</a:t>
            </a:r>
            <a:r>
              <a:rPr lang="en-US" sz="1600" b="1" dirty="0" smtClean="0">
                <a:solidFill>
                  <a:schemeClr val="bg1"/>
                </a:solidFill>
              </a:rPr>
              <a:t>.</a:t>
            </a:r>
          </a:p>
          <a:p>
            <a:pPr lvl="1">
              <a:buNone/>
            </a:pPr>
            <a:endParaRPr lang="en-US" sz="1600" b="1" dirty="0" smtClean="0">
              <a:solidFill>
                <a:schemeClr val="bg1"/>
              </a:solidFill>
            </a:endParaRPr>
          </a:p>
          <a:p>
            <a:pPr lvl="1">
              <a:buNone/>
            </a:pPr>
            <a:r>
              <a:rPr lang="en-US" sz="1600" b="1" dirty="0" smtClean="0">
                <a:solidFill>
                  <a:schemeClr val="bg1"/>
                </a:solidFill>
              </a:rPr>
              <a:t>2.1.4. </a:t>
            </a:r>
            <a:r>
              <a:rPr lang="ru-RU" sz="1600" b="1" dirty="0" smtClean="0">
                <a:solidFill>
                  <a:schemeClr val="bg1"/>
                </a:solidFill>
              </a:rPr>
              <a:t>Нормализация </a:t>
            </a:r>
            <a:r>
              <a:rPr lang="ru-RU" sz="1600" b="1" dirty="0" err="1" smtClean="0">
                <a:solidFill>
                  <a:schemeClr val="bg1"/>
                </a:solidFill>
              </a:rPr>
              <a:t>MinMaxScaler</a:t>
            </a:r>
            <a:r>
              <a:rPr lang="ru-RU" sz="1600" b="1" dirty="0" smtClean="0">
                <a:solidFill>
                  <a:schemeClr val="bg1"/>
                </a:solidFill>
              </a:rPr>
              <a:t>.</a:t>
            </a: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r>
              <a:rPr lang="ru-RU" sz="1600" b="1" cap="all" dirty="0" smtClean="0">
                <a:solidFill>
                  <a:schemeClr val="bg1"/>
                </a:solidFill>
              </a:rPr>
              <a:t>2.2. Прогнозирование параметра " Модуль упругости при растяжении, ГПа ".</a:t>
            </a: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6222" y="3379805"/>
            <a:ext cx="3418663" cy="269969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700" cap="none" dirty="0">
              <a:solidFill>
                <a:schemeClr val="bg1"/>
              </a:solidFill>
              <a:latin typeface="Times New Roman" panose="02020603050405020304" pitchFamily="18" charset="0"/>
              <a:cs typeface="Times New Roman" panose="02020603050405020304" pitchFamily="18" charset="0"/>
            </a:endParaRPr>
          </a:p>
        </p:txBody>
      </p:sp>
      <p:sp>
        <p:nvSpPr>
          <p:cNvPr id="26" name="TextBox 25"/>
          <p:cNvSpPr txBox="1"/>
          <p:nvPr/>
        </p:nvSpPr>
        <p:spPr>
          <a:xfrm>
            <a:off x="3761117" y="207033"/>
            <a:ext cx="4399472" cy="1292662"/>
          </a:xfrm>
          <a:prstGeom prst="rect">
            <a:avLst/>
          </a:prstGeom>
          <a:noFill/>
        </p:spPr>
        <p:txBody>
          <a:bodyPr wrap="square" rtlCol="0">
            <a:spAutoFit/>
          </a:bodyPr>
          <a:lstStyle/>
          <a:p>
            <a:r>
              <a:rPr lang="en-US" sz="1300" b="1" dirty="0" smtClean="0"/>
              <a:t>K Neighbors </a:t>
            </a:r>
            <a:r>
              <a:rPr lang="en-US" sz="1300" b="1" dirty="0" err="1" smtClean="0"/>
              <a:t>Regressor</a:t>
            </a:r>
            <a:r>
              <a:rPr lang="en-US" sz="1300" b="1" dirty="0" smtClean="0"/>
              <a:t> </a:t>
            </a:r>
            <a:r>
              <a:rPr lang="en-US" sz="1300" dirty="0" smtClean="0"/>
              <a:t>Results Train: Test score: 0.20 </a:t>
            </a:r>
            <a:endParaRPr lang="ru-RU" sz="1300" dirty="0" smtClean="0"/>
          </a:p>
          <a:p>
            <a:r>
              <a:rPr lang="en-US" sz="1300" dirty="0" smtClean="0"/>
              <a:t>RF_MAE: 0 </a:t>
            </a:r>
            <a:endParaRPr lang="ru-RU" sz="1300" dirty="0" smtClean="0"/>
          </a:p>
          <a:p>
            <a:r>
              <a:rPr lang="en-US" sz="1300" dirty="0" smtClean="0"/>
              <a:t>RF_MAPE: </a:t>
            </a:r>
            <a:r>
              <a:rPr lang="ru-RU" sz="1300" dirty="0" smtClean="0"/>
              <a:t>2.</a:t>
            </a:r>
            <a:r>
              <a:rPr lang="en-US" sz="1300" dirty="0" smtClean="0"/>
              <a:t>2</a:t>
            </a:r>
            <a:r>
              <a:rPr lang="ru-RU" sz="1300" dirty="0" smtClean="0"/>
              <a:t>3</a:t>
            </a:r>
          </a:p>
          <a:p>
            <a:r>
              <a:rPr lang="en-US" sz="1300" dirty="0" smtClean="0"/>
              <a:t>RF_MSE: 0.04</a:t>
            </a:r>
            <a:endParaRPr lang="ru-RU" sz="1300" dirty="0" smtClean="0"/>
          </a:p>
          <a:p>
            <a:r>
              <a:rPr lang="en-US" sz="1300" dirty="0" smtClean="0"/>
              <a:t>RF_RMSE: 0.20 </a:t>
            </a:r>
            <a:endParaRPr lang="ru-RU" sz="1300" dirty="0" smtClean="0"/>
          </a:p>
          <a:p>
            <a:r>
              <a:rPr lang="en-US" sz="1300" b="1" dirty="0" smtClean="0"/>
              <a:t>K Neighbors </a:t>
            </a:r>
            <a:r>
              <a:rPr lang="en-US" sz="1300" b="1" dirty="0" err="1" smtClean="0"/>
              <a:t>Regressor</a:t>
            </a:r>
            <a:r>
              <a:rPr lang="en-US" sz="1300" b="1" dirty="0" smtClean="0"/>
              <a:t> </a:t>
            </a:r>
            <a:r>
              <a:rPr lang="en-US" sz="1300" dirty="0" smtClean="0"/>
              <a:t>Results: Test score: -0.05</a:t>
            </a:r>
            <a:endParaRPr lang="ru-RU" sz="1300" dirty="0"/>
          </a:p>
        </p:txBody>
      </p:sp>
      <p:pic>
        <p:nvPicPr>
          <p:cNvPr id="13" name="Рисунок 12" descr="C:\Users\Зоя\Desktop\Обучение\диплом\Итоговая версия\7.png"/>
          <p:cNvPicPr/>
          <p:nvPr/>
        </p:nvPicPr>
        <p:blipFill>
          <a:blip r:embed="rId3"/>
          <a:srcRect/>
          <a:stretch>
            <a:fillRect/>
          </a:stretch>
        </p:blipFill>
        <p:spPr bwMode="auto">
          <a:xfrm>
            <a:off x="7556739" y="118540"/>
            <a:ext cx="4477110" cy="1503226"/>
          </a:xfrm>
          <a:prstGeom prst="rect">
            <a:avLst/>
          </a:prstGeom>
          <a:noFill/>
          <a:ln w="9525">
            <a:noFill/>
            <a:miter lim="800000"/>
            <a:headEnd/>
            <a:tailEnd/>
          </a:ln>
        </p:spPr>
      </p:pic>
      <p:sp>
        <p:nvSpPr>
          <p:cNvPr id="14" name="TextBox 13"/>
          <p:cNvSpPr txBox="1"/>
          <p:nvPr/>
        </p:nvSpPr>
        <p:spPr>
          <a:xfrm>
            <a:off x="3752492" y="1630392"/>
            <a:ext cx="8289984" cy="1877437"/>
          </a:xfrm>
          <a:prstGeom prst="rect">
            <a:avLst/>
          </a:prstGeom>
          <a:noFill/>
        </p:spPr>
        <p:txBody>
          <a:bodyPr wrap="square" rtlCol="0">
            <a:spAutoFit/>
          </a:bodyPr>
          <a:lstStyle/>
          <a:p>
            <a:r>
              <a:rPr lang="ru-RU" sz="1400" dirty="0" smtClean="0"/>
              <a:t>Отмечаем, что все три метода показали на тестовой выборке низкие показатели </a:t>
            </a:r>
            <a:r>
              <a:rPr lang="ru-RU" sz="1400" dirty="0" err="1" smtClean="0"/>
              <a:t>score</a:t>
            </a:r>
            <a:r>
              <a:rPr lang="ru-RU" sz="1400" dirty="0" smtClean="0"/>
              <a:t> (имеется также отрицательный результат). </a:t>
            </a:r>
            <a:r>
              <a:rPr lang="ru-RU" sz="1400" u="sng" dirty="0" err="1" smtClean="0"/>
              <a:t>Score</a:t>
            </a:r>
            <a:r>
              <a:rPr lang="ru-RU" sz="1400" u="sng" dirty="0" smtClean="0"/>
              <a:t> может принимать отрицательный результат при плохой обобщающей способности модели</a:t>
            </a:r>
            <a:r>
              <a:rPr lang="ru-RU" sz="1400" dirty="0" smtClean="0"/>
              <a:t>. Возможно, </a:t>
            </a:r>
            <a:r>
              <a:rPr lang="ru-RU" sz="1400" dirty="0" err="1" smtClean="0"/>
              <a:t>Normalizer</a:t>
            </a:r>
            <a:r>
              <a:rPr lang="ru-RU" sz="1400" dirty="0" smtClean="0"/>
              <a:t> повлиял на результаты машинного обучения. Попробуем использовать для нормализации </a:t>
            </a:r>
            <a:r>
              <a:rPr lang="ru-RU" sz="1400" b="1" dirty="0" err="1" smtClean="0"/>
              <a:t>MinMaxScaler</a:t>
            </a:r>
            <a:r>
              <a:rPr lang="ru-RU" sz="1400" b="1" dirty="0" smtClean="0"/>
              <a:t>.</a:t>
            </a:r>
            <a:r>
              <a:rPr lang="ru-RU" sz="1400" dirty="0" smtClean="0"/>
              <a:t> Создадим аналогичные алгоритмы машинного обучения, которые будут также определять значения параметра "Прочность при растяжении, МПа"  Разбиваем на тестовую, тренировочную выборки. Для обучения используем 70 % данных, а для тестирования — 30 %. Перемешиваем данные. Результаты алгоритма машинного обучения:</a:t>
            </a:r>
          </a:p>
          <a:p>
            <a:endParaRPr lang="ru-RU" dirty="0"/>
          </a:p>
        </p:txBody>
      </p:sp>
      <p:sp>
        <p:nvSpPr>
          <p:cNvPr id="15" name="TextBox 14"/>
          <p:cNvSpPr txBox="1"/>
          <p:nvPr/>
        </p:nvSpPr>
        <p:spPr>
          <a:xfrm>
            <a:off x="3769744" y="3243533"/>
            <a:ext cx="4848046" cy="1292662"/>
          </a:xfrm>
          <a:prstGeom prst="rect">
            <a:avLst/>
          </a:prstGeom>
          <a:noFill/>
        </p:spPr>
        <p:txBody>
          <a:bodyPr wrap="square" rtlCol="0">
            <a:spAutoFit/>
          </a:bodyPr>
          <a:lstStyle/>
          <a:p>
            <a:r>
              <a:rPr lang="en-US" sz="1300" dirty="0" smtClean="0"/>
              <a:t>Random Forest </a:t>
            </a:r>
            <a:r>
              <a:rPr lang="en-US" sz="1300" dirty="0" err="1" smtClean="0"/>
              <a:t>Regressor</a:t>
            </a:r>
            <a:r>
              <a:rPr lang="en-US" sz="1300" dirty="0" smtClean="0"/>
              <a:t> Results Train: Test score: 0.</a:t>
            </a:r>
            <a:r>
              <a:rPr lang="ru-RU" sz="1300" dirty="0" smtClean="0"/>
              <a:t>4</a:t>
            </a:r>
            <a:r>
              <a:rPr lang="en-US" sz="1300" dirty="0" smtClean="0"/>
              <a:t>0 </a:t>
            </a:r>
            <a:endParaRPr lang="ru-RU" sz="1300" dirty="0" smtClean="0"/>
          </a:p>
          <a:p>
            <a:r>
              <a:rPr lang="en-US" sz="1300" dirty="0" smtClean="0"/>
              <a:t>Random Forest </a:t>
            </a:r>
            <a:r>
              <a:rPr lang="en-US" sz="1300" dirty="0" err="1" smtClean="0"/>
              <a:t>Regressor</a:t>
            </a:r>
            <a:r>
              <a:rPr lang="en-US" sz="1300" dirty="0" smtClean="0"/>
              <a:t> Results: Test score: 0.0</a:t>
            </a:r>
            <a:r>
              <a:rPr lang="ru-RU" sz="1300" dirty="0" smtClean="0"/>
              <a:t>0</a:t>
            </a:r>
          </a:p>
          <a:p>
            <a:r>
              <a:rPr lang="en-US" sz="1300" dirty="0" smtClean="0"/>
              <a:t>Linear </a:t>
            </a:r>
            <a:r>
              <a:rPr lang="en-US" sz="1300" dirty="0" err="1" smtClean="0"/>
              <a:t>Regressor</a:t>
            </a:r>
            <a:r>
              <a:rPr lang="en-US" sz="1300" dirty="0" smtClean="0"/>
              <a:t> Results Train: Test score: 0.03 </a:t>
            </a:r>
            <a:endParaRPr lang="ru-RU" sz="1300" dirty="0" smtClean="0"/>
          </a:p>
          <a:p>
            <a:r>
              <a:rPr lang="en-US" sz="1300" dirty="0" smtClean="0"/>
              <a:t>Linear </a:t>
            </a:r>
            <a:r>
              <a:rPr lang="en-US" sz="1300" dirty="0" err="1" smtClean="0"/>
              <a:t>Regressor</a:t>
            </a:r>
            <a:r>
              <a:rPr lang="en-US" sz="1300" dirty="0" smtClean="0"/>
              <a:t> Results: Test score: -0.01</a:t>
            </a:r>
            <a:endParaRPr lang="ru-RU" sz="1300" dirty="0" smtClean="0"/>
          </a:p>
          <a:p>
            <a:r>
              <a:rPr lang="en-US" sz="1300" dirty="0" smtClean="0"/>
              <a:t>K Neighbors </a:t>
            </a:r>
            <a:r>
              <a:rPr lang="en-US" sz="1300" dirty="0" err="1" smtClean="0"/>
              <a:t>Regressor</a:t>
            </a:r>
            <a:r>
              <a:rPr lang="en-US" sz="1300" dirty="0" smtClean="0"/>
              <a:t> Results Train: Test score: 0.</a:t>
            </a:r>
            <a:r>
              <a:rPr lang="ru-RU" sz="1300" dirty="0" smtClean="0"/>
              <a:t>21</a:t>
            </a:r>
            <a:r>
              <a:rPr lang="en-US" sz="1300" dirty="0" smtClean="0"/>
              <a:t> </a:t>
            </a:r>
            <a:endParaRPr lang="ru-RU" sz="1300" dirty="0" smtClean="0"/>
          </a:p>
          <a:p>
            <a:r>
              <a:rPr lang="en-US" sz="1300" dirty="0" smtClean="0"/>
              <a:t>K Neighbors </a:t>
            </a:r>
            <a:r>
              <a:rPr lang="en-US" sz="1300" dirty="0" err="1" smtClean="0"/>
              <a:t>Regressor</a:t>
            </a:r>
            <a:r>
              <a:rPr lang="en-US" sz="1300" dirty="0" smtClean="0"/>
              <a:t> Results: Test score: </a:t>
            </a:r>
            <a:r>
              <a:rPr lang="ru-RU" sz="1300" dirty="0" smtClean="0"/>
              <a:t>-</a:t>
            </a:r>
            <a:r>
              <a:rPr lang="en-US" sz="1300" dirty="0" smtClean="0"/>
              <a:t>0.</a:t>
            </a:r>
            <a:r>
              <a:rPr lang="ru-RU" sz="1300" dirty="0" smtClean="0"/>
              <a:t>14</a:t>
            </a:r>
            <a:endParaRPr lang="ru-RU" sz="1400" dirty="0"/>
          </a:p>
        </p:txBody>
      </p:sp>
      <p:sp>
        <p:nvSpPr>
          <p:cNvPr id="16" name="TextBox 15"/>
          <p:cNvSpPr txBox="1"/>
          <p:nvPr/>
        </p:nvSpPr>
        <p:spPr>
          <a:xfrm>
            <a:off x="7824158" y="3217654"/>
            <a:ext cx="4097548" cy="1015663"/>
          </a:xfrm>
          <a:prstGeom prst="rect">
            <a:avLst/>
          </a:prstGeom>
          <a:noFill/>
        </p:spPr>
        <p:txBody>
          <a:bodyPr wrap="square" rtlCol="0">
            <a:spAutoFit/>
          </a:bodyPr>
          <a:lstStyle/>
          <a:p>
            <a:r>
              <a:rPr lang="ru-RU" sz="1400" dirty="0" smtClean="0"/>
              <a:t>Отмечаем, что также на тестовой выборке все три метода показали низкие результаты (</a:t>
            </a:r>
            <a:r>
              <a:rPr lang="ru-RU" sz="1400" dirty="0" err="1" smtClean="0"/>
              <a:t>score</a:t>
            </a:r>
            <a:r>
              <a:rPr lang="ru-RU" sz="1400" dirty="0" smtClean="0"/>
              <a:t> отрицателен или близок к 0).</a:t>
            </a:r>
          </a:p>
          <a:p>
            <a:endParaRPr lang="ru-RU" dirty="0"/>
          </a:p>
        </p:txBody>
      </p:sp>
      <p:sp>
        <p:nvSpPr>
          <p:cNvPr id="17" name="TextBox 16"/>
          <p:cNvSpPr txBox="1"/>
          <p:nvPr/>
        </p:nvSpPr>
        <p:spPr>
          <a:xfrm>
            <a:off x="3752491" y="4537494"/>
            <a:ext cx="7927675" cy="523220"/>
          </a:xfrm>
          <a:prstGeom prst="rect">
            <a:avLst/>
          </a:prstGeom>
          <a:noFill/>
        </p:spPr>
        <p:txBody>
          <a:bodyPr wrap="square" rtlCol="0">
            <a:spAutoFit/>
          </a:bodyPr>
          <a:lstStyle/>
          <a:p>
            <a:r>
              <a:rPr lang="ru-RU" sz="1400" dirty="0" smtClean="0"/>
              <a:t>Создадим алгоритм машинного обучения, который будет определять значения параметра "Модуль упругости при растяжении, ГПа". Попробуем использовать для нормализации </a:t>
            </a:r>
            <a:r>
              <a:rPr lang="ru-RU" sz="1400" dirty="0" err="1" smtClean="0"/>
              <a:t>MinMaxScaler</a:t>
            </a:r>
            <a:r>
              <a:rPr lang="ru-RU" sz="1400" dirty="0" smtClean="0"/>
              <a:t>.</a:t>
            </a:r>
            <a:endParaRPr lang="ru-RU" sz="1400" dirty="0"/>
          </a:p>
        </p:txBody>
      </p:sp>
      <p:pic>
        <p:nvPicPr>
          <p:cNvPr id="18" name="Рисунок 17" descr="C:\Users\Зоя\Desktop\Обучение\диплом\Итоговая версия\13.png"/>
          <p:cNvPicPr/>
          <p:nvPr/>
        </p:nvPicPr>
        <p:blipFill>
          <a:blip r:embed="rId4"/>
          <a:srcRect/>
          <a:stretch>
            <a:fillRect/>
          </a:stretch>
        </p:blipFill>
        <p:spPr bwMode="auto">
          <a:xfrm>
            <a:off x="7556740" y="5033173"/>
            <a:ext cx="4425351" cy="1652298"/>
          </a:xfrm>
          <a:prstGeom prst="rect">
            <a:avLst/>
          </a:prstGeom>
          <a:noFill/>
          <a:ln w="9525">
            <a:noFill/>
            <a:miter lim="800000"/>
            <a:headEnd/>
            <a:tailEnd/>
          </a:ln>
        </p:spPr>
      </p:pic>
      <p:sp>
        <p:nvSpPr>
          <p:cNvPr id="19" name="TextBox 18"/>
          <p:cNvSpPr txBox="1"/>
          <p:nvPr/>
        </p:nvSpPr>
        <p:spPr>
          <a:xfrm>
            <a:off x="3778370" y="5193102"/>
            <a:ext cx="4028536" cy="1631216"/>
          </a:xfrm>
          <a:prstGeom prst="rect">
            <a:avLst/>
          </a:prstGeom>
          <a:noFill/>
        </p:spPr>
        <p:txBody>
          <a:bodyPr wrap="square" rtlCol="0">
            <a:spAutoFit/>
          </a:bodyPr>
          <a:lstStyle/>
          <a:p>
            <a:r>
              <a:rPr lang="ru-RU" sz="1400" dirty="0" smtClean="0"/>
              <a:t>Все методы показали отрицательный результат </a:t>
            </a:r>
            <a:r>
              <a:rPr lang="en-US" sz="1400" dirty="0" smtClean="0"/>
              <a:t>score</a:t>
            </a:r>
            <a:r>
              <a:rPr lang="ru-RU" sz="1400" dirty="0" smtClean="0"/>
              <a:t>. Наилучший результат показал метод линейной регрессии.</a:t>
            </a:r>
          </a:p>
          <a:p>
            <a:endParaRPr lang="ru-RU" sz="1400" dirty="0" smtClean="0"/>
          </a:p>
          <a:p>
            <a:r>
              <a:rPr lang="en-US" sz="1300" dirty="0" smtClean="0"/>
              <a:t>Linear </a:t>
            </a:r>
            <a:r>
              <a:rPr lang="en-US" sz="1300" dirty="0" err="1" smtClean="0"/>
              <a:t>Regressor</a:t>
            </a:r>
            <a:r>
              <a:rPr lang="en-US" sz="1300" dirty="0" smtClean="0"/>
              <a:t> Results Train: Test score: 0.03 </a:t>
            </a:r>
            <a:endParaRPr lang="ru-RU" sz="1300" dirty="0" smtClean="0"/>
          </a:p>
          <a:p>
            <a:r>
              <a:rPr lang="en-US" sz="1300" dirty="0" smtClean="0"/>
              <a:t>Linear </a:t>
            </a:r>
            <a:r>
              <a:rPr lang="en-US" sz="1300" dirty="0" err="1" smtClean="0"/>
              <a:t>Regressor</a:t>
            </a:r>
            <a:r>
              <a:rPr lang="en-US" sz="1300" dirty="0" smtClean="0"/>
              <a:t> Results: Test score: -0.0</a:t>
            </a:r>
            <a:r>
              <a:rPr lang="ru-RU" sz="1300" dirty="0" smtClean="0"/>
              <a:t>6</a:t>
            </a:r>
          </a:p>
          <a:p>
            <a:endParaRPr lang="ru-RU" dirty="0"/>
          </a:p>
        </p:txBody>
      </p:sp>
    </p:spTree>
    <p:extLst>
      <p:ext uri="{BB962C8B-B14F-4D97-AF65-F5344CB8AC3E}">
        <p14:creationId xmlns:p14="http://schemas.microsoft.com/office/powerpoint/2010/main" xmlns="" val="2923701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2. Практическая часть</a:t>
            </a:r>
            <a:endParaRPr lang="ru-RU" sz="1600" b="1" cap="all" dirty="0">
              <a:solidFill>
                <a:schemeClr val="bg1"/>
              </a:solidFill>
              <a:latin typeface="+mn-lt"/>
              <a:ea typeface="+mn-ea"/>
              <a:cs typeface="+mn-cs"/>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0622" y="1518249"/>
            <a:ext cx="3418663" cy="585733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None/>
            </a:pPr>
            <a:endParaRPr lang="en-US" sz="1600" b="1" cap="all" dirty="0" smtClean="0">
              <a:solidFill>
                <a:schemeClr val="bg1"/>
              </a:solidFill>
            </a:endParaRPr>
          </a:p>
          <a:p>
            <a:pPr lvl="1">
              <a:buNone/>
            </a:pPr>
            <a:endParaRPr lang="en-US" sz="1600" b="1" cap="all" dirty="0" smtClean="0">
              <a:solidFill>
                <a:schemeClr val="bg1"/>
              </a:solidFill>
            </a:endParaRPr>
          </a:p>
          <a:p>
            <a:pPr lvl="1">
              <a:buNone/>
            </a:pPr>
            <a:endParaRPr lang="ru-RU" sz="1600" b="1" cap="all" dirty="0" smtClean="0">
              <a:solidFill>
                <a:schemeClr val="bg1"/>
              </a:solidFill>
            </a:endParaRPr>
          </a:p>
          <a:p>
            <a:pPr lvl="1">
              <a:buNone/>
            </a:pPr>
            <a:r>
              <a:rPr lang="ru-RU" sz="1600" b="1" cap="all" dirty="0" smtClean="0">
                <a:solidFill>
                  <a:schemeClr val="bg1"/>
                </a:solidFill>
              </a:rPr>
              <a:t>2.3. Использование метода </a:t>
            </a:r>
            <a:r>
              <a:rPr lang="ru-RU" sz="1600" b="1" cap="all" dirty="0" err="1" smtClean="0">
                <a:solidFill>
                  <a:schemeClr val="bg1"/>
                </a:solidFill>
              </a:rPr>
              <a:t>GridSearchCV</a:t>
            </a:r>
            <a:r>
              <a:rPr lang="ru-RU" sz="1600" b="1" cap="all" dirty="0" smtClean="0">
                <a:solidFill>
                  <a:schemeClr val="bg1"/>
                </a:solidFill>
              </a:rPr>
              <a:t>  при </a:t>
            </a:r>
            <a:r>
              <a:rPr lang="ru-RU" sz="1600" b="1" cap="all" dirty="0" err="1" smtClean="0">
                <a:solidFill>
                  <a:schemeClr val="bg1"/>
                </a:solidFill>
              </a:rPr>
              <a:t>мультирегрессии</a:t>
            </a:r>
            <a:r>
              <a:rPr lang="ru-RU" sz="1600" b="1" cap="all" dirty="0" smtClean="0">
                <a:solidFill>
                  <a:schemeClr val="bg1"/>
                </a:solidFill>
              </a:rPr>
              <a:t>.</a:t>
            </a:r>
          </a:p>
          <a:p>
            <a:pPr lvl="1">
              <a:buNone/>
            </a:pPr>
            <a:endParaRPr lang="ru-RU" sz="1600" b="1" cap="all"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r>
              <a:rPr lang="ru-RU" sz="1600" b="1" cap="all" dirty="0" smtClean="0">
                <a:solidFill>
                  <a:schemeClr val="bg1"/>
                </a:solidFill>
              </a:rPr>
              <a:t>2.2. Прогнозирование параметра " Модуль упругости при растяжении, ГПа ".</a:t>
            </a: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6222" y="3379805"/>
            <a:ext cx="3418663" cy="269969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700" cap="none"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752491" y="146648"/>
            <a:ext cx="8289984" cy="3539430"/>
          </a:xfrm>
          <a:prstGeom prst="rect">
            <a:avLst/>
          </a:prstGeom>
          <a:noFill/>
        </p:spPr>
        <p:txBody>
          <a:bodyPr wrap="square" rtlCol="0">
            <a:spAutoFit/>
          </a:bodyPr>
          <a:lstStyle/>
          <a:p>
            <a:r>
              <a:rPr lang="ru-RU" sz="1400" dirty="0" smtClean="0"/>
              <a:t>Подбор параметров – одна из важных задач для построения модели машинного обучения. Изменение параметров модели может принципиально повлиять на ее качество. Например, модель может переобучиться. Перебор этих параметров вручную может занять много времени. Однако, существует модуль </a:t>
            </a:r>
            <a:r>
              <a:rPr lang="ru-RU" sz="1400" b="1" dirty="0" err="1" smtClean="0"/>
              <a:t>GridSearchCV</a:t>
            </a:r>
            <a:r>
              <a:rPr lang="ru-RU" sz="1400" b="1" dirty="0" smtClean="0"/>
              <a:t> </a:t>
            </a:r>
            <a:r>
              <a:rPr lang="ru-RU" sz="1400" dirty="0" smtClean="0"/>
              <a:t>(инструмент для автоматического подбирания параметров для моделей машинного обучения). </a:t>
            </a:r>
            <a:r>
              <a:rPr lang="ru-RU" sz="1400" dirty="0" err="1" smtClean="0"/>
              <a:t>GridSearchCV</a:t>
            </a:r>
            <a:r>
              <a:rPr lang="ru-RU" sz="1400" dirty="0" smtClean="0"/>
              <a:t> находит наилучшие параметры, путем обычного перебора: он создает модель для каждой возможной комбинации параметров. Важно отметить, что такой подход может быть весьма </a:t>
            </a:r>
            <a:r>
              <a:rPr lang="ru-RU" sz="1400" dirty="0" err="1" smtClean="0"/>
              <a:t>времязатратным</a:t>
            </a:r>
            <a:r>
              <a:rPr lang="ru-RU" sz="1400" dirty="0" smtClean="0"/>
              <a:t>. </a:t>
            </a:r>
          </a:p>
          <a:p>
            <a:r>
              <a:rPr lang="ru-RU" sz="1400" dirty="0" smtClean="0"/>
              <a:t>Также будем использовать </a:t>
            </a:r>
            <a:r>
              <a:rPr lang="ru-RU" sz="1400" b="1" dirty="0" err="1" smtClean="0"/>
              <a:t>мультирегрессию</a:t>
            </a:r>
            <a:r>
              <a:rPr lang="ru-RU" sz="1400" b="1" dirty="0" smtClean="0"/>
              <a:t> (множественная). </a:t>
            </a:r>
            <a:r>
              <a:rPr lang="ru-RU" sz="1400" dirty="0" smtClean="0"/>
              <a:t>Множественной называют линейную регрессию, в модели которой число независимых переменных  две или более (в данном случае устанавливаем два параметра «Модуль упругости при растяжении, ГПа», «Прочность при растяжении, МПа»). Отличие между простой и множественной линейной регрессией заключается в том, что вместо линии регрессии в ней используется гиперплоскость. </a:t>
            </a:r>
          </a:p>
          <a:p>
            <a:r>
              <a:rPr lang="ru-RU" sz="1400" dirty="0" smtClean="0"/>
              <a:t>Дополняем алгоритм машинного обучения (K </a:t>
            </a:r>
            <a:r>
              <a:rPr lang="ru-RU" sz="1400" dirty="0" err="1" smtClean="0"/>
              <a:t>Neighbors</a:t>
            </a:r>
            <a:r>
              <a:rPr lang="ru-RU" sz="1400" dirty="0" smtClean="0"/>
              <a:t> </a:t>
            </a:r>
            <a:r>
              <a:rPr lang="ru-RU" sz="1400" dirty="0" err="1" smtClean="0"/>
              <a:t>Regressor</a:t>
            </a:r>
            <a:r>
              <a:rPr lang="ru-RU" sz="1400" dirty="0" smtClean="0"/>
              <a:t>) автоматическим подбором параметров (</a:t>
            </a:r>
            <a:r>
              <a:rPr lang="ru-RU" sz="1400" dirty="0" err="1" smtClean="0"/>
              <a:t>GridSearchCV</a:t>
            </a:r>
            <a:r>
              <a:rPr lang="ru-RU" sz="1400" dirty="0" smtClean="0"/>
              <a:t>), при этом устанавливаем две переменные, для нормализации - </a:t>
            </a:r>
            <a:r>
              <a:rPr lang="ru-RU" sz="1400" dirty="0" err="1" smtClean="0"/>
              <a:t>MinMaxScaler</a:t>
            </a:r>
            <a:r>
              <a:rPr lang="ru-RU" sz="1400" dirty="0" smtClean="0"/>
              <a:t>. </a:t>
            </a:r>
          </a:p>
          <a:p>
            <a:endParaRPr lang="ru-RU" sz="1400" dirty="0" smtClean="0"/>
          </a:p>
          <a:p>
            <a:endParaRPr lang="ru-RU" sz="1400" dirty="0"/>
          </a:p>
        </p:txBody>
      </p:sp>
      <p:sp>
        <p:nvSpPr>
          <p:cNvPr id="20" name="TextBox 19"/>
          <p:cNvSpPr txBox="1"/>
          <p:nvPr/>
        </p:nvSpPr>
        <p:spPr>
          <a:xfrm>
            <a:off x="3795622" y="4804913"/>
            <a:ext cx="3950900" cy="2031325"/>
          </a:xfrm>
          <a:prstGeom prst="rect">
            <a:avLst/>
          </a:prstGeom>
          <a:noFill/>
        </p:spPr>
        <p:txBody>
          <a:bodyPr wrap="square" rtlCol="0">
            <a:spAutoFit/>
          </a:bodyPr>
          <a:lstStyle/>
          <a:p>
            <a:r>
              <a:rPr lang="ru-RU" sz="1400" dirty="0" smtClean="0"/>
              <a:t>Отмечаем, что данный метод также показал на тестовой выборке низкие показатели </a:t>
            </a:r>
            <a:r>
              <a:rPr lang="ru-RU" sz="1400" dirty="0" err="1" smtClean="0"/>
              <a:t>score</a:t>
            </a:r>
            <a:r>
              <a:rPr lang="ru-RU" sz="1400" dirty="0" smtClean="0"/>
              <a:t>. Прочность при растяжении и модуль упругости не имеет линейной зависимости. Все использованные модели не справились с задачей. Результат неудовлетворительный. Свойства композитных материалов в первую очередь зависят от используемых материалов.</a:t>
            </a:r>
          </a:p>
          <a:p>
            <a:endParaRPr lang="ru-RU" sz="1400" dirty="0"/>
          </a:p>
        </p:txBody>
      </p:sp>
      <p:pic>
        <p:nvPicPr>
          <p:cNvPr id="21" name="Рисунок 20"/>
          <p:cNvPicPr/>
          <p:nvPr/>
        </p:nvPicPr>
        <p:blipFill>
          <a:blip r:embed="rId3"/>
          <a:srcRect l="19498" t="33817" r="15162" b="36100"/>
          <a:stretch>
            <a:fillRect/>
          </a:stretch>
        </p:blipFill>
        <p:spPr bwMode="auto">
          <a:xfrm>
            <a:off x="3834334" y="3271424"/>
            <a:ext cx="3834549" cy="1533489"/>
          </a:xfrm>
          <a:prstGeom prst="rect">
            <a:avLst/>
          </a:prstGeom>
          <a:noFill/>
          <a:ln w="9525">
            <a:noFill/>
            <a:miter lim="800000"/>
            <a:headEnd/>
            <a:tailEnd/>
          </a:ln>
        </p:spPr>
      </p:pic>
      <p:pic>
        <p:nvPicPr>
          <p:cNvPr id="22" name="Рисунок 21"/>
          <p:cNvPicPr/>
          <p:nvPr/>
        </p:nvPicPr>
        <p:blipFill>
          <a:blip r:embed="rId4"/>
          <a:srcRect l="19371" t="25934" r="14179" b="6639"/>
          <a:stretch>
            <a:fillRect/>
          </a:stretch>
        </p:blipFill>
        <p:spPr bwMode="auto">
          <a:xfrm>
            <a:off x="7785232" y="3182283"/>
            <a:ext cx="4300376" cy="3391045"/>
          </a:xfrm>
          <a:prstGeom prst="rect">
            <a:avLst/>
          </a:prstGeom>
          <a:noFill/>
          <a:ln w="9525">
            <a:noFill/>
            <a:miter lim="800000"/>
            <a:headEnd/>
            <a:tailEnd/>
          </a:ln>
        </p:spPr>
      </p:pic>
    </p:spTree>
    <p:extLst>
      <p:ext uri="{BB962C8B-B14F-4D97-AF65-F5344CB8AC3E}">
        <p14:creationId xmlns:p14="http://schemas.microsoft.com/office/powerpoint/2010/main" xmlns="" val="292370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BD2D19-ACED-4D05-B3DF-F27B971E47F2}"/>
              </a:ext>
            </a:extLst>
          </p:cNvPr>
          <p:cNvSpPr/>
          <p:nvPr/>
        </p:nvSpPr>
        <p:spPr>
          <a:xfrm>
            <a:off x="0" y="0"/>
            <a:ext cx="3691782" cy="6858000"/>
          </a:xfrm>
          <a:prstGeom prst="rect">
            <a:avLst/>
          </a:prstGeom>
          <a:solidFill>
            <a:schemeClr val="accent5">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lvl="5">
              <a:lnSpc>
                <a:spcPct val="110000"/>
              </a:lnSpc>
              <a:buClr>
                <a:schemeClr val="bg1"/>
              </a:buClr>
            </a:pPr>
            <a:endParaRPr lang="ru-RU"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xmlns="" id="{08AE9238-2478-46F1-BDD5-323A54A966CB}"/>
              </a:ext>
            </a:extLst>
          </p:cNvPr>
          <p:cNvPicPr>
            <a:picLocks noChangeAspect="1"/>
          </p:cNvPicPr>
          <p:nvPr/>
        </p:nvPicPr>
        <p:blipFill>
          <a:blip r:embed="rId2"/>
          <a:stretch>
            <a:fillRect/>
          </a:stretch>
        </p:blipFill>
        <p:spPr>
          <a:xfrm>
            <a:off x="93658" y="5997590"/>
            <a:ext cx="3523793" cy="810838"/>
          </a:xfrm>
          <a:prstGeom prst="rect">
            <a:avLst/>
          </a:prstGeom>
        </p:spPr>
      </p:pic>
      <p:sp>
        <p:nvSpPr>
          <p:cNvPr id="4" name="Заголовок 1">
            <a:extLst>
              <a:ext uri="{FF2B5EF4-FFF2-40B4-BE49-F238E27FC236}">
                <a16:creationId xmlns:a16="http://schemas.microsoft.com/office/drawing/2014/main" xmlns="" id="{DE8029AB-4342-44EA-B32B-A9C730864718}"/>
              </a:ext>
            </a:extLst>
          </p:cNvPr>
          <p:cNvSpPr txBox="1">
            <a:spLocks/>
          </p:cNvSpPr>
          <p:nvPr/>
        </p:nvSpPr>
        <p:spPr>
          <a:xfrm>
            <a:off x="144714" y="49573"/>
            <a:ext cx="3367607" cy="144594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ru-RU" sz="1600" b="1" cap="all" dirty="0" smtClean="0">
              <a:solidFill>
                <a:schemeClr val="bg1"/>
              </a:solidFill>
              <a:latin typeface="+mn-lt"/>
              <a:ea typeface="+mn-ea"/>
              <a:cs typeface="+mn-cs"/>
            </a:endParaRPr>
          </a:p>
          <a:p>
            <a:pPr algn="ctr"/>
            <a:r>
              <a:rPr lang="ru-RU" sz="1600" b="1" cap="all" dirty="0" smtClean="0">
                <a:solidFill>
                  <a:schemeClr val="bg1"/>
                </a:solidFill>
                <a:latin typeface="+mn-lt"/>
                <a:ea typeface="+mn-ea"/>
                <a:cs typeface="+mn-cs"/>
              </a:rPr>
              <a:t>2. Практическая часть</a:t>
            </a:r>
            <a:endParaRPr lang="ru-RU" sz="1600" b="1" cap="all" dirty="0">
              <a:solidFill>
                <a:schemeClr val="bg1"/>
              </a:solidFill>
              <a:latin typeface="+mn-lt"/>
              <a:ea typeface="+mn-ea"/>
              <a:cs typeface="+mn-cs"/>
            </a:endParaRPr>
          </a:p>
        </p:txBody>
      </p:sp>
      <p:sp>
        <p:nvSpPr>
          <p:cNvPr id="5" name="Объект 2">
            <a:extLst>
              <a:ext uri="{FF2B5EF4-FFF2-40B4-BE49-F238E27FC236}">
                <a16:creationId xmlns:a16="http://schemas.microsoft.com/office/drawing/2014/main" xmlns="" id="{2D8E7F87-A3D8-43BF-B466-E1F1F44F3679}"/>
              </a:ext>
            </a:extLst>
          </p:cNvPr>
          <p:cNvSpPr txBox="1">
            <a:spLocks/>
          </p:cNvSpPr>
          <p:nvPr/>
        </p:nvSpPr>
        <p:spPr>
          <a:xfrm>
            <a:off x="180622" y="1518249"/>
            <a:ext cx="3418663" cy="5857335"/>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buNone/>
            </a:pPr>
            <a:endParaRPr lang="en-US" sz="1600" b="1" cap="all" dirty="0" smtClean="0">
              <a:solidFill>
                <a:schemeClr val="bg1"/>
              </a:solidFill>
            </a:endParaRPr>
          </a:p>
          <a:p>
            <a:pPr lvl="1">
              <a:buNone/>
            </a:pPr>
            <a:endParaRPr lang="en-US" sz="1600" b="1" cap="all" dirty="0" smtClean="0">
              <a:solidFill>
                <a:schemeClr val="bg1"/>
              </a:solidFill>
            </a:endParaRPr>
          </a:p>
          <a:p>
            <a:pPr lvl="1">
              <a:buNone/>
            </a:pPr>
            <a:endParaRPr lang="ru-RU" sz="1600" b="1" cap="all" dirty="0" smtClean="0">
              <a:solidFill>
                <a:schemeClr val="bg1"/>
              </a:solidFill>
            </a:endParaRPr>
          </a:p>
          <a:p>
            <a:pPr lvl="1">
              <a:buNone/>
            </a:pPr>
            <a:r>
              <a:rPr lang="ru-RU" sz="1600" b="1" cap="all" dirty="0" smtClean="0">
                <a:solidFill>
                  <a:schemeClr val="bg1"/>
                </a:solidFill>
              </a:rPr>
              <a:t>2.4. Нейронная сеть.</a:t>
            </a:r>
          </a:p>
          <a:p>
            <a:pPr lvl="1">
              <a:buNone/>
            </a:pPr>
            <a:endParaRPr lang="ru-RU" sz="1600" b="1" cap="all"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a:p>
            <a:pPr lvl="1">
              <a:buNone/>
            </a:pPr>
            <a:endParaRPr lang="ru-RU" sz="1600" b="1" dirty="0" smtClean="0">
              <a:solidFill>
                <a:schemeClr val="bg1"/>
              </a:solidFill>
            </a:endParaRPr>
          </a:p>
          <a:p>
            <a:pPr lvl="1">
              <a:buNone/>
            </a:pPr>
            <a:endParaRPr lang="ru-RU"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en-US" sz="1600" b="1" dirty="0" smtClean="0">
              <a:solidFill>
                <a:schemeClr val="bg1"/>
              </a:solidFill>
            </a:endParaRPr>
          </a:p>
          <a:p>
            <a:pPr lvl="1">
              <a:buNone/>
            </a:pPr>
            <a:endParaRPr lang="ru-RU" sz="1600" b="1" dirty="0" smtClean="0">
              <a:solidFill>
                <a:schemeClr val="bg1"/>
              </a:solidFill>
            </a:endParaRPr>
          </a:p>
          <a:p>
            <a:pPr lvl="1">
              <a:buNone/>
            </a:pPr>
            <a:endParaRPr lang="ru-RU" sz="1600" b="1" cap="all" dirty="0" smtClean="0">
              <a:solidFill>
                <a:schemeClr val="bg1"/>
              </a:solidFill>
            </a:endParaRPr>
          </a:p>
        </p:txBody>
      </p:sp>
      <p:sp>
        <p:nvSpPr>
          <p:cNvPr id="6" name="Объект 2">
            <a:extLst>
              <a:ext uri="{FF2B5EF4-FFF2-40B4-BE49-F238E27FC236}">
                <a16:creationId xmlns:a16="http://schemas.microsoft.com/office/drawing/2014/main" xmlns="" id="{73E55286-D386-4C71-89FF-FFBB1E76ACFF}"/>
              </a:ext>
            </a:extLst>
          </p:cNvPr>
          <p:cNvSpPr txBox="1">
            <a:spLocks/>
          </p:cNvSpPr>
          <p:nvPr/>
        </p:nvSpPr>
        <p:spPr>
          <a:xfrm>
            <a:off x="146222" y="3379805"/>
            <a:ext cx="3418663" cy="2699691"/>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lnSpc>
                <a:spcPct val="110000"/>
              </a:lnSpc>
              <a:buClr>
                <a:schemeClr val="bg1"/>
              </a:buClr>
            </a:pPr>
            <a:endParaRPr lang="ru-RU" sz="1700" cap="none" dirty="0">
              <a:solidFill>
                <a:schemeClr val="bg1"/>
              </a:solidFill>
              <a:latin typeface="Times New Roman" panose="02020603050405020304" pitchFamily="18" charset="0"/>
              <a:cs typeface="Times New Roman" panose="02020603050405020304" pitchFamily="18" charset="0"/>
            </a:endParaRPr>
          </a:p>
        </p:txBody>
      </p:sp>
      <p:sp>
        <p:nvSpPr>
          <p:cNvPr id="14" name="TextBox 13"/>
          <p:cNvSpPr txBox="1"/>
          <p:nvPr/>
        </p:nvSpPr>
        <p:spPr>
          <a:xfrm>
            <a:off x="3752491" y="146648"/>
            <a:ext cx="8289984" cy="1384995"/>
          </a:xfrm>
          <a:prstGeom prst="rect">
            <a:avLst/>
          </a:prstGeom>
          <a:noFill/>
        </p:spPr>
        <p:txBody>
          <a:bodyPr wrap="square" rtlCol="0">
            <a:spAutoFit/>
          </a:bodyPr>
          <a:lstStyle/>
          <a:p>
            <a:r>
              <a:rPr lang="ru-RU" sz="1400" dirty="0" smtClean="0"/>
              <a:t>Создадим алгоритм машинного обучения, который будет определять значения параметра «Соотношение матрица-наполнитель». Загрузим ранее обработанный </a:t>
            </a:r>
            <a:r>
              <a:rPr lang="ru-RU" sz="1400" dirty="0" err="1" smtClean="0"/>
              <a:t>датасет</a:t>
            </a:r>
            <a:r>
              <a:rPr lang="ru-RU" sz="1400" dirty="0" smtClean="0"/>
              <a:t> (без выбросов). Попробуем использовать для нормализации </a:t>
            </a:r>
            <a:r>
              <a:rPr lang="ru-RU" sz="1400" dirty="0" err="1" smtClean="0"/>
              <a:t>MinMaxScaler</a:t>
            </a:r>
            <a:r>
              <a:rPr lang="ru-RU" sz="1400" dirty="0" smtClean="0"/>
              <a:t>. Разбиваем на тестовую, тренировочную выборки. Для обучения используем 70 % данных, а для тестирования — 30 %. Перемешиваем данные. Построим нейронную сеть с помощью класса </a:t>
            </a:r>
            <a:r>
              <a:rPr lang="ru-RU" sz="1400" b="1" dirty="0" err="1" smtClean="0"/>
              <a:t>keras.Sequential</a:t>
            </a:r>
            <a:r>
              <a:rPr lang="ru-RU" sz="1400" dirty="0" smtClean="0"/>
              <a:t>.</a:t>
            </a:r>
          </a:p>
          <a:p>
            <a:endParaRPr lang="ru-RU" sz="1400" dirty="0"/>
          </a:p>
        </p:txBody>
      </p:sp>
      <p:pic>
        <p:nvPicPr>
          <p:cNvPr id="11" name="Рисунок 10"/>
          <p:cNvPicPr/>
          <p:nvPr/>
        </p:nvPicPr>
        <p:blipFill>
          <a:blip r:embed="rId3"/>
          <a:srcRect l="19378" t="29046" r="15230" b="5394"/>
          <a:stretch>
            <a:fillRect/>
          </a:stretch>
        </p:blipFill>
        <p:spPr bwMode="auto">
          <a:xfrm>
            <a:off x="3794005" y="1308771"/>
            <a:ext cx="3245150" cy="2598996"/>
          </a:xfrm>
          <a:prstGeom prst="rect">
            <a:avLst/>
          </a:prstGeom>
          <a:noFill/>
          <a:ln w="9525">
            <a:noFill/>
            <a:miter lim="800000"/>
            <a:headEnd/>
            <a:tailEnd/>
          </a:ln>
        </p:spPr>
      </p:pic>
      <p:sp>
        <p:nvSpPr>
          <p:cNvPr id="15" name="TextBox 14"/>
          <p:cNvSpPr txBox="1"/>
          <p:nvPr/>
        </p:nvSpPr>
        <p:spPr>
          <a:xfrm>
            <a:off x="7047781" y="1078302"/>
            <a:ext cx="4848045" cy="1169551"/>
          </a:xfrm>
          <a:prstGeom prst="rect">
            <a:avLst/>
          </a:prstGeom>
          <a:noFill/>
        </p:spPr>
        <p:txBody>
          <a:bodyPr wrap="square" rtlCol="0">
            <a:spAutoFit/>
          </a:bodyPr>
          <a:lstStyle/>
          <a:p>
            <a:r>
              <a:rPr lang="ru-RU" sz="1400" dirty="0" smtClean="0"/>
              <a:t>Обучение нейронной сети — это такой процесс, при котором происходит подбор оптимальных параметров модели, с точки зрения минимизации функционала ошибки.  Обучим созданную модель (10 эпох, разбитие на </a:t>
            </a:r>
            <a:r>
              <a:rPr lang="ru-RU" sz="1400" dirty="0" err="1" smtClean="0"/>
              <a:t>валидационную</a:t>
            </a:r>
            <a:r>
              <a:rPr lang="ru-RU" sz="1400" dirty="0" smtClean="0"/>
              <a:t> выборку 0,2).</a:t>
            </a:r>
            <a:endParaRPr lang="ru-RU" sz="1400" dirty="0"/>
          </a:p>
        </p:txBody>
      </p:sp>
      <p:sp>
        <p:nvSpPr>
          <p:cNvPr id="16" name="TextBox 15"/>
          <p:cNvSpPr txBox="1"/>
          <p:nvPr/>
        </p:nvSpPr>
        <p:spPr>
          <a:xfrm>
            <a:off x="7056408" y="2113472"/>
            <a:ext cx="4994694" cy="4123035"/>
          </a:xfrm>
          <a:prstGeom prst="rect">
            <a:avLst/>
          </a:prstGeom>
          <a:noFill/>
        </p:spPr>
        <p:txBody>
          <a:bodyPr wrap="square" rtlCol="0">
            <a:spAutoFit/>
          </a:bodyPr>
          <a:lstStyle/>
          <a:p>
            <a:pPr fontAlgn="base" latinLnBrk="1"/>
            <a:r>
              <a:rPr lang="en-US" sz="800" dirty="0" smtClean="0"/>
              <a:t>Epoch</a:t>
            </a:r>
            <a:r>
              <a:rPr lang="ru-RU" sz="800" dirty="0" smtClean="0"/>
              <a:t> 1/10</a:t>
            </a:r>
          </a:p>
          <a:p>
            <a:pPr fontAlgn="base" latinLnBrk="1"/>
            <a:r>
              <a:rPr lang="en-US" sz="800" dirty="0" smtClean="0"/>
              <a:t>17/17 [==============================] - 1s 7ms/step - loss: 0.4149 - </a:t>
            </a:r>
            <a:r>
              <a:rPr lang="en-US" sz="800" dirty="0" err="1" smtClean="0"/>
              <a:t>mean_squared_error</a:t>
            </a:r>
            <a:r>
              <a:rPr lang="en-US" sz="800" dirty="0" smtClean="0"/>
              <a:t>: 0.4149 - </a:t>
            </a:r>
            <a:r>
              <a:rPr lang="en-US" sz="800" dirty="0" err="1" smtClean="0"/>
              <a:t>val_loss</a:t>
            </a:r>
            <a:r>
              <a:rPr lang="en-US" sz="800" dirty="0" smtClean="0"/>
              <a:t>: 0.3113 - </a:t>
            </a:r>
            <a:r>
              <a:rPr lang="en-US" sz="800" dirty="0" err="1" smtClean="0"/>
              <a:t>val_mean_squared_error</a:t>
            </a:r>
            <a:r>
              <a:rPr lang="en-US" sz="800" dirty="0" smtClean="0"/>
              <a:t>: 0.3113</a:t>
            </a:r>
            <a:endParaRPr lang="ru-RU" sz="800" dirty="0" smtClean="0"/>
          </a:p>
          <a:p>
            <a:pPr fontAlgn="base" latinLnBrk="1"/>
            <a:r>
              <a:rPr lang="en-US" sz="800" dirty="0" smtClean="0"/>
              <a:t>Epoch 2/10</a:t>
            </a:r>
            <a:endParaRPr lang="ru-RU" sz="800" dirty="0" smtClean="0"/>
          </a:p>
          <a:p>
            <a:pPr fontAlgn="base" latinLnBrk="1"/>
            <a:r>
              <a:rPr lang="en-US" sz="800" dirty="0" smtClean="0"/>
              <a:t>17/17 [==============================] - 0s 2ms/step - loss: 0.2688 - </a:t>
            </a:r>
            <a:r>
              <a:rPr lang="en-US" sz="800" dirty="0" err="1" smtClean="0"/>
              <a:t>mean_squared_error</a:t>
            </a:r>
            <a:r>
              <a:rPr lang="en-US" sz="800" dirty="0" smtClean="0"/>
              <a:t>: 0.2688 - </a:t>
            </a:r>
            <a:r>
              <a:rPr lang="en-US" sz="800" dirty="0" err="1" smtClean="0"/>
              <a:t>val_loss</a:t>
            </a:r>
            <a:r>
              <a:rPr lang="en-US" sz="800" dirty="0" smtClean="0"/>
              <a:t>: 0.2300 - </a:t>
            </a:r>
            <a:r>
              <a:rPr lang="en-US" sz="800" dirty="0" err="1" smtClean="0"/>
              <a:t>val_mean_squared_error</a:t>
            </a:r>
            <a:r>
              <a:rPr lang="en-US" sz="800" dirty="0" smtClean="0"/>
              <a:t>: 0.2300</a:t>
            </a:r>
            <a:endParaRPr lang="ru-RU" sz="800" dirty="0" smtClean="0"/>
          </a:p>
          <a:p>
            <a:pPr fontAlgn="base" latinLnBrk="1"/>
            <a:r>
              <a:rPr lang="en-US" sz="800" dirty="0" smtClean="0"/>
              <a:t>Epoch 3/10</a:t>
            </a:r>
            <a:endParaRPr lang="ru-RU" sz="800" dirty="0" smtClean="0"/>
          </a:p>
          <a:p>
            <a:pPr fontAlgn="base" latinLnBrk="1"/>
            <a:r>
              <a:rPr lang="en-US" sz="800" dirty="0" smtClean="0"/>
              <a:t>17/17 [==============================] - 0s 2ms/step - loss: 0.2108 - </a:t>
            </a:r>
            <a:r>
              <a:rPr lang="en-US" sz="800" dirty="0" err="1" smtClean="0"/>
              <a:t>mean_squared_error</a:t>
            </a:r>
            <a:r>
              <a:rPr lang="en-US" sz="800" dirty="0" smtClean="0"/>
              <a:t>: 0.2108 - </a:t>
            </a:r>
            <a:r>
              <a:rPr lang="en-US" sz="800" dirty="0" err="1" smtClean="0"/>
              <a:t>val_loss</a:t>
            </a:r>
            <a:r>
              <a:rPr lang="en-US" sz="800" dirty="0" smtClean="0"/>
              <a:t>: 0.1800 - </a:t>
            </a:r>
            <a:r>
              <a:rPr lang="en-US" sz="800" dirty="0" err="1" smtClean="0"/>
              <a:t>val_mean_squared_error</a:t>
            </a:r>
            <a:r>
              <a:rPr lang="en-US" sz="800" dirty="0" smtClean="0"/>
              <a:t>: 0.1800</a:t>
            </a:r>
            <a:endParaRPr lang="ru-RU" sz="800" dirty="0" smtClean="0"/>
          </a:p>
          <a:p>
            <a:pPr fontAlgn="base" latinLnBrk="1"/>
            <a:r>
              <a:rPr lang="en-US" sz="800" dirty="0" smtClean="0"/>
              <a:t>Epoch 4/10</a:t>
            </a:r>
            <a:endParaRPr lang="ru-RU" sz="800" dirty="0" smtClean="0"/>
          </a:p>
          <a:p>
            <a:pPr fontAlgn="base" latinLnBrk="1"/>
            <a:r>
              <a:rPr lang="en-US" sz="800" dirty="0" smtClean="0"/>
              <a:t>17/17 [==============================] - 0s 2ms/step - loss: 0.1614 - </a:t>
            </a:r>
            <a:r>
              <a:rPr lang="en-US" sz="800" dirty="0" err="1" smtClean="0"/>
              <a:t>mean_squared_error</a:t>
            </a:r>
            <a:r>
              <a:rPr lang="en-US" sz="800" dirty="0" smtClean="0"/>
              <a:t>: 0.1614 - </a:t>
            </a:r>
            <a:r>
              <a:rPr lang="en-US" sz="800" dirty="0" err="1" smtClean="0"/>
              <a:t>val_loss</a:t>
            </a:r>
            <a:r>
              <a:rPr lang="en-US" sz="800" dirty="0" smtClean="0"/>
              <a:t>: 0.1330 - </a:t>
            </a:r>
            <a:r>
              <a:rPr lang="en-US" sz="800" dirty="0" err="1" smtClean="0"/>
              <a:t>val_mean_squared_error</a:t>
            </a:r>
            <a:r>
              <a:rPr lang="en-US" sz="800" dirty="0" smtClean="0"/>
              <a:t>: 0.1330</a:t>
            </a:r>
            <a:endParaRPr lang="ru-RU" sz="800" dirty="0" smtClean="0"/>
          </a:p>
          <a:p>
            <a:pPr fontAlgn="base" latinLnBrk="1"/>
            <a:r>
              <a:rPr lang="en-US" sz="800" dirty="0" smtClean="0"/>
              <a:t>Epoch 5/10</a:t>
            </a:r>
            <a:endParaRPr lang="ru-RU" sz="800" dirty="0" smtClean="0"/>
          </a:p>
          <a:p>
            <a:pPr fontAlgn="base" latinLnBrk="1"/>
            <a:r>
              <a:rPr lang="en-US" sz="800" dirty="0" smtClean="0"/>
              <a:t>17/17 [==============================] - 0s 1ms/step - loss: 0.1267 - </a:t>
            </a:r>
            <a:r>
              <a:rPr lang="en-US" sz="800" dirty="0" err="1" smtClean="0"/>
              <a:t>mean_squared_error</a:t>
            </a:r>
            <a:r>
              <a:rPr lang="en-US" sz="800" dirty="0" smtClean="0"/>
              <a:t>: 0.1267 - </a:t>
            </a:r>
            <a:r>
              <a:rPr lang="en-US" sz="800" dirty="0" err="1" smtClean="0"/>
              <a:t>val_loss</a:t>
            </a:r>
            <a:r>
              <a:rPr lang="en-US" sz="800" dirty="0" smtClean="0"/>
              <a:t>: 0.0905 - </a:t>
            </a:r>
            <a:r>
              <a:rPr lang="en-US" sz="800" dirty="0" err="1" smtClean="0"/>
              <a:t>val_mean_squared_error</a:t>
            </a:r>
            <a:r>
              <a:rPr lang="en-US" sz="800" dirty="0" smtClean="0"/>
              <a:t>: 0.0905</a:t>
            </a:r>
            <a:endParaRPr lang="ru-RU" sz="800" dirty="0" smtClean="0"/>
          </a:p>
          <a:p>
            <a:pPr fontAlgn="base" latinLnBrk="1"/>
            <a:r>
              <a:rPr lang="en-US" sz="800" dirty="0" smtClean="0"/>
              <a:t>Epoch 6/10</a:t>
            </a:r>
            <a:endParaRPr lang="ru-RU" sz="800" dirty="0" smtClean="0"/>
          </a:p>
          <a:p>
            <a:pPr fontAlgn="base" latinLnBrk="1"/>
            <a:r>
              <a:rPr lang="en-US" sz="800" dirty="0" smtClean="0"/>
              <a:t>17/17 [==============================] - 0s 2ms/step - loss: 0.0998 - </a:t>
            </a:r>
            <a:r>
              <a:rPr lang="en-US" sz="800" dirty="0" err="1" smtClean="0"/>
              <a:t>mean_squared_error</a:t>
            </a:r>
            <a:r>
              <a:rPr lang="en-US" sz="800" dirty="0" smtClean="0"/>
              <a:t>: 0.0998 - </a:t>
            </a:r>
            <a:r>
              <a:rPr lang="en-US" sz="800" dirty="0" err="1" smtClean="0"/>
              <a:t>val_loss</a:t>
            </a:r>
            <a:r>
              <a:rPr lang="en-US" sz="800" dirty="0" smtClean="0"/>
              <a:t>: 0.0648 - </a:t>
            </a:r>
            <a:r>
              <a:rPr lang="en-US" sz="800" dirty="0" err="1" smtClean="0"/>
              <a:t>val_mean_squared_error</a:t>
            </a:r>
            <a:r>
              <a:rPr lang="en-US" sz="800" dirty="0" smtClean="0"/>
              <a:t>: 0.0648</a:t>
            </a:r>
            <a:endParaRPr lang="ru-RU" sz="800" dirty="0" smtClean="0"/>
          </a:p>
          <a:p>
            <a:pPr fontAlgn="base" latinLnBrk="1"/>
            <a:r>
              <a:rPr lang="en-US" sz="800" dirty="0" smtClean="0"/>
              <a:t>Epoch 7/10</a:t>
            </a:r>
            <a:endParaRPr lang="ru-RU" sz="800" dirty="0" smtClean="0"/>
          </a:p>
          <a:p>
            <a:pPr fontAlgn="base" latinLnBrk="1"/>
            <a:r>
              <a:rPr lang="en-US" sz="800" dirty="0" smtClean="0"/>
              <a:t>17/17 [==============================] - 0s 2ms/step - loss: 0.0940 - </a:t>
            </a:r>
            <a:r>
              <a:rPr lang="en-US" sz="800" dirty="0" err="1" smtClean="0"/>
              <a:t>mean_squared_error</a:t>
            </a:r>
            <a:r>
              <a:rPr lang="en-US" sz="800" dirty="0" smtClean="0"/>
              <a:t>: 0.0940 - </a:t>
            </a:r>
            <a:r>
              <a:rPr lang="en-US" sz="800" dirty="0" err="1" smtClean="0"/>
              <a:t>val_loss</a:t>
            </a:r>
            <a:r>
              <a:rPr lang="en-US" sz="800" dirty="0" smtClean="0"/>
              <a:t>: 0.0530 - </a:t>
            </a:r>
            <a:r>
              <a:rPr lang="en-US" sz="800" dirty="0" err="1" smtClean="0"/>
              <a:t>val_mean_squared_error</a:t>
            </a:r>
            <a:r>
              <a:rPr lang="en-US" sz="800" dirty="0" smtClean="0"/>
              <a:t>: 0.0530</a:t>
            </a:r>
            <a:endParaRPr lang="ru-RU" sz="800" dirty="0" smtClean="0"/>
          </a:p>
          <a:p>
            <a:pPr fontAlgn="base" latinLnBrk="1"/>
            <a:r>
              <a:rPr lang="en-US" sz="800" dirty="0" smtClean="0"/>
              <a:t>Epoch 8/10</a:t>
            </a:r>
            <a:endParaRPr lang="ru-RU" sz="800" dirty="0" smtClean="0"/>
          </a:p>
          <a:p>
            <a:pPr fontAlgn="base" latinLnBrk="1"/>
            <a:r>
              <a:rPr lang="en-US" sz="800" dirty="0" smtClean="0"/>
              <a:t>17/17 [==============================] - 0s 2ms/step - loss: 0.0836 - </a:t>
            </a:r>
            <a:r>
              <a:rPr lang="en-US" sz="800" dirty="0" err="1" smtClean="0"/>
              <a:t>mean_squared_error</a:t>
            </a:r>
            <a:r>
              <a:rPr lang="en-US" sz="800" dirty="0" smtClean="0"/>
              <a:t>: 0.0836 - </a:t>
            </a:r>
            <a:r>
              <a:rPr lang="en-US" sz="800" dirty="0" err="1" smtClean="0"/>
              <a:t>val_loss</a:t>
            </a:r>
            <a:r>
              <a:rPr lang="en-US" sz="800" dirty="0" smtClean="0"/>
              <a:t>: 0.0504 - </a:t>
            </a:r>
            <a:r>
              <a:rPr lang="en-US" sz="800" dirty="0" err="1" smtClean="0"/>
              <a:t>val_mean_squared_error</a:t>
            </a:r>
            <a:r>
              <a:rPr lang="en-US" sz="800" dirty="0" smtClean="0"/>
              <a:t>: 0.0504</a:t>
            </a:r>
            <a:endParaRPr lang="ru-RU" sz="800" dirty="0" smtClean="0"/>
          </a:p>
          <a:p>
            <a:pPr fontAlgn="base" latinLnBrk="1"/>
            <a:r>
              <a:rPr lang="en-US" sz="800" dirty="0" smtClean="0"/>
              <a:t>Epoch 9/10</a:t>
            </a:r>
            <a:endParaRPr lang="ru-RU" sz="800" dirty="0" smtClean="0"/>
          </a:p>
          <a:p>
            <a:pPr fontAlgn="base" latinLnBrk="1"/>
            <a:r>
              <a:rPr lang="en-US" sz="800" dirty="0" smtClean="0"/>
              <a:t>17/17 [==============================] - 0s 2ms/step - loss: 0.0845 - </a:t>
            </a:r>
            <a:r>
              <a:rPr lang="en-US" sz="800" dirty="0" err="1" smtClean="0"/>
              <a:t>mean_squared_error</a:t>
            </a:r>
            <a:r>
              <a:rPr lang="en-US" sz="800" dirty="0" smtClean="0"/>
              <a:t>: 0.0845 - </a:t>
            </a:r>
            <a:r>
              <a:rPr lang="en-US" sz="800" dirty="0" err="1" smtClean="0"/>
              <a:t>val_loss</a:t>
            </a:r>
            <a:r>
              <a:rPr lang="en-US" sz="800" dirty="0" smtClean="0"/>
              <a:t>: 0.0498 - </a:t>
            </a:r>
            <a:r>
              <a:rPr lang="en-US" sz="800" dirty="0" err="1" smtClean="0"/>
              <a:t>val_mean_squared_error</a:t>
            </a:r>
            <a:r>
              <a:rPr lang="en-US" sz="800" dirty="0" smtClean="0"/>
              <a:t>: 0.0498</a:t>
            </a:r>
            <a:endParaRPr lang="ru-RU" sz="800" dirty="0" smtClean="0"/>
          </a:p>
          <a:p>
            <a:pPr fontAlgn="base" latinLnBrk="1"/>
            <a:r>
              <a:rPr lang="en-US" sz="800" dirty="0" smtClean="0"/>
              <a:t>Epoch 10/10</a:t>
            </a:r>
            <a:endParaRPr lang="ru-RU" sz="800" dirty="0" smtClean="0"/>
          </a:p>
          <a:p>
            <a:pPr fontAlgn="base" latinLnBrk="1"/>
            <a:r>
              <a:rPr lang="en-US" sz="800" dirty="0" smtClean="0"/>
              <a:t>17/17 [==============================] - 0s 2ms/step - loss: 0.0773 - </a:t>
            </a:r>
            <a:r>
              <a:rPr lang="en-US" sz="800" dirty="0" err="1" smtClean="0"/>
              <a:t>mean_squared_error</a:t>
            </a:r>
            <a:r>
              <a:rPr lang="en-US" sz="800" dirty="0" smtClean="0"/>
              <a:t>: 0.0773 - </a:t>
            </a:r>
            <a:r>
              <a:rPr lang="en-US" sz="800" dirty="0" err="1" smtClean="0"/>
              <a:t>val_loss</a:t>
            </a:r>
            <a:r>
              <a:rPr lang="en-US" sz="800" dirty="0" smtClean="0"/>
              <a:t>: 0.0473 - </a:t>
            </a:r>
            <a:r>
              <a:rPr lang="en-US" sz="800" dirty="0" err="1" smtClean="0"/>
              <a:t>val_mean_squared_error</a:t>
            </a:r>
            <a:r>
              <a:rPr lang="en-US" sz="800" dirty="0" smtClean="0"/>
              <a:t>: 0.0473</a:t>
            </a:r>
            <a:endParaRPr lang="ru-RU" sz="800" dirty="0" smtClean="0"/>
          </a:p>
          <a:p>
            <a:endParaRPr lang="ru-RU" dirty="0"/>
          </a:p>
        </p:txBody>
      </p:sp>
      <p:sp>
        <p:nvSpPr>
          <p:cNvPr id="17" name="TextBox 16"/>
          <p:cNvSpPr txBox="1"/>
          <p:nvPr/>
        </p:nvSpPr>
        <p:spPr>
          <a:xfrm>
            <a:off x="3717984" y="5891842"/>
            <a:ext cx="8203721" cy="1231106"/>
          </a:xfrm>
          <a:prstGeom prst="rect">
            <a:avLst/>
          </a:prstGeom>
          <a:noFill/>
        </p:spPr>
        <p:txBody>
          <a:bodyPr wrap="square" rtlCol="0">
            <a:spAutoFit/>
          </a:bodyPr>
          <a:lstStyle/>
          <a:p>
            <a:r>
              <a:rPr lang="ru-RU" sz="1400" dirty="0" smtClean="0"/>
              <a:t>Для оценки качества модели будем использовать </a:t>
            </a:r>
            <a:r>
              <a:rPr lang="en-US" sz="1400" b="1" dirty="0" smtClean="0"/>
              <a:t>MSE</a:t>
            </a:r>
            <a:r>
              <a:rPr lang="ru-RU" sz="1400" b="1" dirty="0" smtClean="0"/>
              <a:t> (</a:t>
            </a:r>
            <a:r>
              <a:rPr lang="ru-RU" sz="1400" b="1" dirty="0" err="1" smtClean="0"/>
              <a:t>Mean</a:t>
            </a:r>
            <a:r>
              <a:rPr lang="ru-RU" sz="1400" b="1" dirty="0" smtClean="0"/>
              <a:t> </a:t>
            </a:r>
            <a:r>
              <a:rPr lang="ru-RU" sz="1400" b="1" dirty="0" err="1" smtClean="0"/>
              <a:t>Squared</a:t>
            </a:r>
            <a:r>
              <a:rPr lang="ru-RU" sz="1400" b="1" dirty="0" smtClean="0"/>
              <a:t> </a:t>
            </a:r>
            <a:r>
              <a:rPr lang="ru-RU" sz="1400" b="1" dirty="0" err="1" smtClean="0"/>
              <a:t>Error</a:t>
            </a:r>
            <a:r>
              <a:rPr lang="ru-RU" sz="1400" b="1" dirty="0" smtClean="0"/>
              <a:t>) </a:t>
            </a:r>
            <a:r>
              <a:rPr lang="ru-RU" sz="1400" dirty="0" smtClean="0"/>
              <a:t>или среднеквадратичная ошибка — это один из самых простых и популярных способов измерения качества работы модели. В идеальном случае, когда все ответы предсказаны точно, MSE будет равна нулю. Построенная модель показала </a:t>
            </a:r>
            <a:r>
              <a:rPr lang="en-US" sz="1400" dirty="0" smtClean="0"/>
              <a:t>MSE</a:t>
            </a:r>
            <a:r>
              <a:rPr lang="ru-RU" sz="1400" dirty="0" smtClean="0"/>
              <a:t> = 0.045.  </a:t>
            </a:r>
          </a:p>
          <a:p>
            <a:endParaRPr lang="ru-RU" dirty="0"/>
          </a:p>
        </p:txBody>
      </p:sp>
      <p:pic>
        <p:nvPicPr>
          <p:cNvPr id="18" name="Рисунок 17"/>
          <p:cNvPicPr/>
          <p:nvPr/>
        </p:nvPicPr>
        <p:blipFill>
          <a:blip r:embed="rId4"/>
          <a:srcRect l="19491" t="32573" r="43326" b="13278"/>
          <a:stretch>
            <a:fillRect/>
          </a:stretch>
        </p:blipFill>
        <p:spPr bwMode="auto">
          <a:xfrm>
            <a:off x="3740377" y="3890513"/>
            <a:ext cx="3316029" cy="2035834"/>
          </a:xfrm>
          <a:prstGeom prst="rect">
            <a:avLst/>
          </a:prstGeom>
          <a:noFill/>
          <a:ln w="9525">
            <a:noFill/>
            <a:miter lim="800000"/>
            <a:headEnd/>
            <a:tailEnd/>
          </a:ln>
        </p:spPr>
      </p:pic>
    </p:spTree>
    <p:extLst>
      <p:ext uri="{BB962C8B-B14F-4D97-AF65-F5344CB8AC3E}">
        <p14:creationId xmlns:p14="http://schemas.microsoft.com/office/powerpoint/2010/main" xmlns="" val="29237012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5188</TotalTime>
  <Words>1720</Words>
  <Application>Microsoft Office PowerPoint</Application>
  <PresentationFormat>Произвольный</PresentationFormat>
  <Paragraphs>218</Paragraphs>
  <Slides>10</Slides>
  <Notes>1</Notes>
  <HiddenSlides>0</HiddenSlides>
  <MMClips>0</MMClips>
  <ScaleCrop>false</ScaleCrop>
  <HeadingPairs>
    <vt:vector size="4" baseType="variant">
      <vt:variant>
        <vt:lpstr>Тема</vt:lpstr>
      </vt:variant>
      <vt:variant>
        <vt:i4>1</vt:i4>
      </vt:variant>
      <vt:variant>
        <vt:lpstr>Заголовки слайдов</vt:lpstr>
      </vt:variant>
      <vt:variant>
        <vt:i4>10</vt:i4>
      </vt:variant>
    </vt:vector>
  </HeadingPairs>
  <TitlesOfParts>
    <vt:vector size="11" baseType="lpstr">
      <vt:lpstr>Office Theme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Oleg Yevdokimov</dc:creator>
  <cp:lastModifiedBy>Зоя</cp:lastModifiedBy>
  <cp:revision>91</cp:revision>
  <dcterms:created xsi:type="dcterms:W3CDTF">2022-06-12T16:10:37Z</dcterms:created>
  <dcterms:modified xsi:type="dcterms:W3CDTF">2023-03-27T17:01:05Z</dcterms:modified>
</cp:coreProperties>
</file>